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</p:sldMasterIdLst>
  <p:notesMasterIdLst>
    <p:notesMasterId r:id="rId41"/>
  </p:notesMasterIdLst>
  <p:sldIdLst>
    <p:sldId id="584" r:id="rId2"/>
    <p:sldId id="258" r:id="rId3"/>
    <p:sldId id="1843" r:id="rId4"/>
    <p:sldId id="1844" r:id="rId5"/>
    <p:sldId id="1871" r:id="rId6"/>
    <p:sldId id="330" r:id="rId7"/>
    <p:sldId id="1845" r:id="rId8"/>
    <p:sldId id="1846" r:id="rId9"/>
    <p:sldId id="281" r:id="rId10"/>
    <p:sldId id="282" r:id="rId11"/>
    <p:sldId id="284" r:id="rId12"/>
    <p:sldId id="290" r:id="rId13"/>
    <p:sldId id="367" r:id="rId14"/>
    <p:sldId id="1872" r:id="rId15"/>
    <p:sldId id="395" r:id="rId16"/>
    <p:sldId id="312" r:id="rId17"/>
    <p:sldId id="313" r:id="rId18"/>
    <p:sldId id="298" r:id="rId19"/>
    <p:sldId id="314" r:id="rId20"/>
    <p:sldId id="316" r:id="rId21"/>
    <p:sldId id="300" r:id="rId22"/>
    <p:sldId id="319" r:id="rId23"/>
    <p:sldId id="1858" r:id="rId24"/>
    <p:sldId id="261" r:id="rId25"/>
    <p:sldId id="262" r:id="rId26"/>
    <p:sldId id="1869" r:id="rId27"/>
    <p:sldId id="335" r:id="rId28"/>
    <p:sldId id="1861" r:id="rId29"/>
    <p:sldId id="259" r:id="rId30"/>
    <p:sldId id="1866" r:id="rId31"/>
    <p:sldId id="1867" r:id="rId32"/>
    <p:sldId id="1848" r:id="rId33"/>
    <p:sldId id="1849" r:id="rId34"/>
    <p:sldId id="368" r:id="rId35"/>
    <p:sldId id="366" r:id="rId36"/>
    <p:sldId id="1850" r:id="rId37"/>
    <p:sldId id="1868" r:id="rId38"/>
    <p:sldId id="1870" r:id="rId39"/>
    <p:sldId id="47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723"/>
    <a:srgbClr val="008DFE"/>
    <a:srgbClr val="FF39FF"/>
    <a:srgbClr val="00FCFF"/>
    <a:srgbClr val="DD48F2"/>
    <a:srgbClr val="B33BFF"/>
    <a:srgbClr val="FFB762"/>
    <a:srgbClr val="00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78"/>
  </p:normalViewPr>
  <p:slideViewPr>
    <p:cSldViewPr snapToGrid="0" snapToObjects="1">
      <p:cViewPr varScale="1">
        <p:scale>
          <a:sx n="93" d="100"/>
          <a:sy n="93" d="100"/>
        </p:scale>
        <p:origin x="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viewProps" Target="viewProps.xml" 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 /><Relationship Id="rId1" Type="http://schemas.openxmlformats.org/officeDocument/2006/relationships/image" Target="../media/image12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0449F-2985-D44D-B6A1-14E0E910B1C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6A998-3ADE-AB46-9BC5-CAA1D967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9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70155-9B13-4EE3-BEE7-B4A139C872D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7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A658F-FF93-4A56-889D-366D0CAF22B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B734B-0C6D-4D38-863F-17A0E4E882B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1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CBAAD-E021-45F5-A0D7-E13ED646223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30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956AFD-3D40-407A-8D20-E1B920FE9B3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5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3AE93-8785-46F2-95E7-E3F3559E7AB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9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F4A6A-8DB6-444C-895A-98D21A1E08B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4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5ED3-38EA-7540-9837-591CBA8CAD3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6BD1-F2AD-D647-969F-320212B0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5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5ED3-38EA-7540-9837-591CBA8CAD3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6BD1-F2AD-D647-969F-320212B0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3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5ED3-38EA-7540-9837-591CBA8CAD3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6BD1-F2AD-D647-969F-320212B0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7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369C-6429-4ACC-A8B1-9B0DD8B1331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CF2B-B1C6-44E4-BE1D-0A1673DDD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8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5ED3-38EA-7540-9837-591CBA8CAD3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6BD1-F2AD-D647-969F-320212B07B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790434-D403-4845-B564-B23DD84DE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0" y="30401"/>
            <a:ext cx="952932" cy="103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9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5ED3-38EA-7540-9837-591CBA8CAD3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6BD1-F2AD-D647-969F-320212B0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5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5ED3-38EA-7540-9837-591CBA8CAD3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6BD1-F2AD-D647-969F-320212B0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6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5ED3-38EA-7540-9837-591CBA8CAD3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6BD1-F2AD-D647-969F-320212B0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3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5ED3-38EA-7540-9837-591CBA8CAD3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6BD1-F2AD-D647-969F-320212B0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5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5ED3-38EA-7540-9837-591CBA8CAD3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6BD1-F2AD-D647-969F-320212B0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8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5ED3-38EA-7540-9837-591CBA8CAD3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6BD1-F2AD-D647-969F-320212B0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5ED3-38EA-7540-9837-591CBA8CAD3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6BD1-F2AD-D647-969F-320212B0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5ED3-38EA-7540-9837-591CBA8CAD3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96BD1-F2AD-D647-969F-320212B0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91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7" Type="http://schemas.openxmlformats.org/officeDocument/2006/relationships/image" Target="../media/image6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g" /><Relationship Id="rId5" Type="http://schemas.openxmlformats.org/officeDocument/2006/relationships/image" Target="../media/image4.jpg" /><Relationship Id="rId4" Type="http://schemas.openxmlformats.org/officeDocument/2006/relationships/image" Target="../media/image3.jp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13.emf" /><Relationship Id="rId5" Type="http://schemas.openxmlformats.org/officeDocument/2006/relationships/oleObject" Target="../embeddings/oleObject2.bin" /><Relationship Id="rId4" Type="http://schemas.openxmlformats.org/officeDocument/2006/relationships/image" Target="../media/image12.emf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2.vml" /><Relationship Id="rId5" Type="http://schemas.openxmlformats.org/officeDocument/2006/relationships/image" Target="../media/image14.emf" /><Relationship Id="rId4" Type="http://schemas.openxmlformats.org/officeDocument/2006/relationships/oleObject" Target="../embeddings/oleObject3.bin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 /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2028-C127-4441-B84B-E265C26BD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7236" y="41216"/>
            <a:ext cx="8309265" cy="184473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Algerian" panose="04020705040A02060702" pitchFamily="82" charset="0"/>
              </a:rPr>
              <a:t>KGMU</a:t>
            </a:r>
            <a:br>
              <a:rPr lang="en-US" sz="4800" b="1" dirty="0">
                <a:latin typeface="Algerian" panose="04020705040A02060702" pitchFamily="82" charset="0"/>
              </a:rPr>
            </a:br>
            <a:r>
              <a:rPr lang="en-US" sz="4800" b="1" dirty="0">
                <a:latin typeface="Algerian" panose="04020705040A02060702" pitchFamily="82" charset="0"/>
              </a:rPr>
              <a:t>CoViD-19 EPIDEMIC: BASICS OF MECHANICAL VENTILATION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33BA0-61C9-473D-BAFD-DB07F7906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858" y="4773126"/>
            <a:ext cx="8492253" cy="1856273"/>
          </a:xfr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defRPr/>
            </a:pPr>
            <a:r>
              <a:rPr lang="en-US" b="1" dirty="0">
                <a:latin typeface="Rockwell" panose="02060603020205020403"/>
              </a:rPr>
              <a:t>Dr Suhail Sarwar Siddiqui</a:t>
            </a:r>
          </a:p>
          <a:p>
            <a:pPr lvl="0" algn="ctr"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defRPr/>
            </a:pPr>
            <a:r>
              <a:rPr lang="en-US" b="1">
                <a:latin typeface="Rockwell" panose="02060603020205020403"/>
              </a:rPr>
              <a:t>MD, </a:t>
            </a:r>
            <a:r>
              <a:rPr lang="en-US" b="1" dirty="0">
                <a:latin typeface="Rockwell" panose="02060603020205020403"/>
              </a:rPr>
              <a:t>DM, EDIC</a:t>
            </a:r>
          </a:p>
          <a:p>
            <a:pPr lvl="0" algn="ctr"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defRPr/>
            </a:pPr>
            <a:r>
              <a:rPr lang="en-US" b="1" dirty="0">
                <a:latin typeface="Rockwell" panose="02060603020205020403"/>
              </a:rPr>
              <a:t>Assistant Professor</a:t>
            </a:r>
          </a:p>
          <a:p>
            <a:pPr lvl="0" algn="ctr"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defRPr/>
            </a:pPr>
            <a:r>
              <a:rPr lang="en-US" b="1" dirty="0">
                <a:latin typeface="Rockwell" panose="02060603020205020403"/>
              </a:rPr>
              <a:t>Department of  Critical Care Medicine</a:t>
            </a:r>
          </a:p>
          <a:p>
            <a:pPr lvl="0" algn="ctr"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defRPr/>
            </a:pPr>
            <a:r>
              <a:rPr lang="en-US" b="1" dirty="0">
                <a:latin typeface="Rockwell" panose="02060603020205020403"/>
              </a:rPr>
              <a:t>King George’s Medical University (KGMU) Lucknow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A3238-BCD7-4912-ABF5-53C6B965B5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" y="17586"/>
            <a:ext cx="1536794" cy="1160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6A1DE4-28DD-DD4B-9E92-9C42BCEA3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295" y="44448"/>
            <a:ext cx="1194030" cy="1133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3CFA72-39FC-FE4A-BB88-7E26AA53E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717" y="2349499"/>
            <a:ext cx="2575655" cy="1751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C6A371-50CF-CC41-9594-76435CFE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66" y="2279660"/>
            <a:ext cx="2930798" cy="16485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9CB7DE-483B-8249-8282-009589059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1913" y="2196530"/>
            <a:ext cx="2576863" cy="21462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530C95-C7EF-884A-A4A4-2438254E3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3207" y="208487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0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3"/>
          <p:cNvSpPr>
            <a:spLocks noChangeShapeType="1"/>
          </p:cNvSpPr>
          <p:nvPr/>
        </p:nvSpPr>
        <p:spPr bwMode="auto">
          <a:xfrm>
            <a:off x="3446463" y="1828800"/>
            <a:ext cx="0" cy="44196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3446463" y="4038600"/>
            <a:ext cx="6248400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Freeform 5"/>
          <p:cNvSpPr>
            <a:spLocks/>
          </p:cNvSpPr>
          <p:nvPr/>
        </p:nvSpPr>
        <p:spPr bwMode="auto">
          <a:xfrm>
            <a:off x="4956175" y="2743200"/>
            <a:ext cx="1373188" cy="1296988"/>
          </a:xfrm>
          <a:custGeom>
            <a:avLst/>
            <a:gdLst>
              <a:gd name="T0" fmla="*/ 0 w 865"/>
              <a:gd name="T1" fmla="*/ 2147483647 h 817"/>
              <a:gd name="T2" fmla="*/ 0 w 865"/>
              <a:gd name="T3" fmla="*/ 2147483647 h 817"/>
              <a:gd name="T4" fmla="*/ 0 w 865"/>
              <a:gd name="T5" fmla="*/ 2147483647 h 817"/>
              <a:gd name="T6" fmla="*/ 0 w 865"/>
              <a:gd name="T7" fmla="*/ 0 h 817"/>
              <a:gd name="T8" fmla="*/ 2147483647 w 865"/>
              <a:gd name="T9" fmla="*/ 0 h 817"/>
              <a:gd name="T10" fmla="*/ 2147483647 w 865"/>
              <a:gd name="T11" fmla="*/ 0 h 817"/>
              <a:gd name="T12" fmla="*/ 2147483647 w 865"/>
              <a:gd name="T13" fmla="*/ 2147483647 h 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5"/>
              <a:gd name="T22" fmla="*/ 0 h 817"/>
              <a:gd name="T23" fmla="*/ 865 w 865"/>
              <a:gd name="T24" fmla="*/ 817 h 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5" h="817">
                <a:moveTo>
                  <a:pt x="0" y="816"/>
                </a:moveTo>
                <a:lnTo>
                  <a:pt x="0" y="816"/>
                </a:lnTo>
                <a:lnTo>
                  <a:pt x="0" y="0"/>
                </a:lnTo>
                <a:lnTo>
                  <a:pt x="34" y="0"/>
                </a:lnTo>
                <a:lnTo>
                  <a:pt x="864" y="0"/>
                </a:lnTo>
                <a:lnTo>
                  <a:pt x="864" y="816"/>
                </a:lnTo>
              </a:path>
            </a:pathLst>
          </a:custGeom>
          <a:noFill/>
          <a:ln w="50800" cap="rnd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5346700" y="2057400"/>
            <a:ext cx="136575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Arial" charset="0"/>
              </a:rPr>
              <a:t>Inspiration</a:t>
            </a:r>
          </a:p>
        </p:txBody>
      </p:sp>
      <p:sp>
        <p:nvSpPr>
          <p:cNvPr id="56326" name="Freeform 7"/>
          <p:cNvSpPr>
            <a:spLocks/>
          </p:cNvSpPr>
          <p:nvPr/>
        </p:nvSpPr>
        <p:spPr bwMode="auto">
          <a:xfrm>
            <a:off x="6461125" y="4038600"/>
            <a:ext cx="1982788" cy="1677988"/>
          </a:xfrm>
          <a:custGeom>
            <a:avLst/>
            <a:gdLst>
              <a:gd name="T0" fmla="*/ 0 w 1489"/>
              <a:gd name="T1" fmla="*/ 0 h 1057"/>
              <a:gd name="T2" fmla="*/ 0 w 1489"/>
              <a:gd name="T3" fmla="*/ 2147483647 h 1057"/>
              <a:gd name="T4" fmla="*/ 2147483647 w 1489"/>
              <a:gd name="T5" fmla="*/ 2147483647 h 1057"/>
              <a:gd name="T6" fmla="*/ 2147483647 w 1489"/>
              <a:gd name="T7" fmla="*/ 2147483647 h 1057"/>
              <a:gd name="T8" fmla="*/ 2147483647 w 1489"/>
              <a:gd name="T9" fmla="*/ 2147483647 h 1057"/>
              <a:gd name="T10" fmla="*/ 2147483647 w 1489"/>
              <a:gd name="T11" fmla="*/ 0 h 10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9"/>
              <a:gd name="T19" fmla="*/ 0 h 1057"/>
              <a:gd name="T20" fmla="*/ 1489 w 1489"/>
              <a:gd name="T21" fmla="*/ 1057 h 10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9" h="1057">
                <a:moveTo>
                  <a:pt x="0" y="0"/>
                </a:moveTo>
                <a:lnTo>
                  <a:pt x="0" y="1056"/>
                </a:lnTo>
                <a:lnTo>
                  <a:pt x="465" y="505"/>
                </a:lnTo>
                <a:lnTo>
                  <a:pt x="697" y="321"/>
                </a:lnTo>
                <a:lnTo>
                  <a:pt x="1116" y="91"/>
                </a:lnTo>
                <a:lnTo>
                  <a:pt x="1488" y="0"/>
                </a:lnTo>
              </a:path>
            </a:pathLst>
          </a:custGeom>
          <a:noFill/>
          <a:ln w="50800" cap="rnd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6919913" y="5181600"/>
            <a:ext cx="131446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Arial" charset="0"/>
              </a:rPr>
              <a:t>Expiration</a:t>
            </a:r>
          </a:p>
        </p:txBody>
      </p:sp>
      <p:sp>
        <p:nvSpPr>
          <p:cNvPr id="56328" name="Rectangle 9"/>
          <p:cNvSpPr>
            <a:spLocks noChangeArrowheads="1"/>
          </p:cNvSpPr>
          <p:nvPr/>
        </p:nvSpPr>
        <p:spPr bwMode="auto">
          <a:xfrm>
            <a:off x="8247063" y="4178300"/>
            <a:ext cx="1828800" cy="3699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  <a:latin typeface="Arial" charset="0"/>
              </a:rPr>
              <a:t>Time (sec)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 rot="16200000">
            <a:off x="2199153" y="3699626"/>
            <a:ext cx="1545295" cy="3699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Flow (L/min)</a:t>
            </a:r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>
            <a:off x="4876800" y="4038600"/>
            <a:ext cx="3733800" cy="914400"/>
          </a:xfrm>
          <a:prstGeom prst="line">
            <a:avLst/>
          </a:prstGeom>
          <a:noFill/>
          <a:ln w="50800" cap="rnd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>
            <a:off x="4876800" y="4038600"/>
            <a:ext cx="3733800" cy="914400"/>
          </a:xfrm>
          <a:prstGeom prst="line">
            <a:avLst/>
          </a:prstGeom>
          <a:noFill/>
          <a:ln w="50800" cap="rnd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32" name="Line 13"/>
          <p:cNvSpPr>
            <a:spLocks noChangeShapeType="1"/>
          </p:cNvSpPr>
          <p:nvPr/>
        </p:nvSpPr>
        <p:spPr bwMode="auto">
          <a:xfrm>
            <a:off x="4876800" y="4038600"/>
            <a:ext cx="3733800" cy="914400"/>
          </a:xfrm>
          <a:prstGeom prst="line">
            <a:avLst/>
          </a:prstGeom>
          <a:noFill/>
          <a:ln w="50800" cap="rnd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3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Phase variables of a Breath</a:t>
            </a:r>
            <a:endParaRPr lang="en-AU" dirty="0"/>
          </a:p>
        </p:txBody>
      </p:sp>
      <p:sp>
        <p:nvSpPr>
          <p:cNvPr id="56334" name="AutoShape 18"/>
          <p:cNvSpPr>
            <a:spLocks noChangeArrowheads="1"/>
          </p:cNvSpPr>
          <p:nvPr/>
        </p:nvSpPr>
        <p:spPr bwMode="auto">
          <a:xfrm>
            <a:off x="4554538" y="4038600"/>
            <a:ext cx="381000" cy="6858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AutoShape 21"/>
          <p:cNvSpPr>
            <a:spLocks noChangeArrowheads="1"/>
          </p:cNvSpPr>
          <p:nvPr/>
        </p:nvSpPr>
        <p:spPr bwMode="auto">
          <a:xfrm rot="8713199">
            <a:off x="4876800" y="2057400"/>
            <a:ext cx="381000" cy="6858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Line 23"/>
          <p:cNvSpPr>
            <a:spLocks noChangeShapeType="1"/>
          </p:cNvSpPr>
          <p:nvPr/>
        </p:nvSpPr>
        <p:spPr bwMode="auto">
          <a:xfrm flipH="1">
            <a:off x="6459538" y="3429000"/>
            <a:ext cx="38100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7" name="Text Box 25"/>
          <p:cNvSpPr txBox="1">
            <a:spLocks noChangeArrowheads="1"/>
          </p:cNvSpPr>
          <p:nvPr/>
        </p:nvSpPr>
        <p:spPr bwMode="auto">
          <a:xfrm>
            <a:off x="4479925" y="4918075"/>
            <a:ext cx="8293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Trigger</a:t>
            </a:r>
            <a:endParaRPr lang="en-AU">
              <a:solidFill>
                <a:srgbClr val="FFFF66"/>
              </a:solidFill>
            </a:endParaRPr>
          </a:p>
        </p:txBody>
      </p:sp>
      <p:sp>
        <p:nvSpPr>
          <p:cNvPr id="56338" name="Text Box 26"/>
          <p:cNvSpPr txBox="1">
            <a:spLocks noChangeArrowheads="1"/>
          </p:cNvSpPr>
          <p:nvPr/>
        </p:nvSpPr>
        <p:spPr bwMode="auto">
          <a:xfrm>
            <a:off x="3962401" y="1676400"/>
            <a:ext cx="649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Limit</a:t>
            </a:r>
            <a:endParaRPr lang="en-AU">
              <a:solidFill>
                <a:srgbClr val="FFFF66"/>
              </a:solidFill>
            </a:endParaRPr>
          </a:p>
        </p:txBody>
      </p:sp>
      <p:sp>
        <p:nvSpPr>
          <p:cNvPr id="56339" name="Text Box 27"/>
          <p:cNvSpPr txBox="1">
            <a:spLocks noChangeArrowheads="1"/>
          </p:cNvSpPr>
          <p:nvPr/>
        </p:nvSpPr>
        <p:spPr bwMode="auto">
          <a:xfrm>
            <a:off x="6842126" y="3165475"/>
            <a:ext cx="675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Cycle</a:t>
            </a:r>
            <a:endParaRPr lang="en-AU">
              <a:solidFill>
                <a:srgbClr val="FFFF6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4EFEF6-26B5-1C4A-98F0-422E35B43BD7}"/>
              </a:ext>
            </a:extLst>
          </p:cNvPr>
          <p:cNvSpPr txBox="1"/>
          <p:nvPr/>
        </p:nvSpPr>
        <p:spPr>
          <a:xfrm>
            <a:off x="9437549" y="6292129"/>
            <a:ext cx="256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Courtesy: Prof J V </a:t>
            </a:r>
            <a:r>
              <a:rPr lang="en-US" dirty="0" err="1"/>
              <a:t>Divatia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9F8BC7-C3A3-FF41-BB2A-E5429529CE8A}"/>
              </a:ext>
            </a:extLst>
          </p:cNvPr>
          <p:cNvSpPr txBox="1"/>
          <p:nvPr/>
        </p:nvSpPr>
        <p:spPr>
          <a:xfrm>
            <a:off x="221673" y="3726873"/>
            <a:ext cx="1970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Trigger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Time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Pressure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Flow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F35498-B87B-2845-BFFF-A01FE7B6E9AF}"/>
              </a:ext>
            </a:extLst>
          </p:cNvPr>
          <p:cNvSpPr txBox="1"/>
          <p:nvPr/>
        </p:nvSpPr>
        <p:spPr>
          <a:xfrm>
            <a:off x="10127655" y="3768433"/>
            <a:ext cx="1970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Cycle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Time/Volume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Pressure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26402537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val 2"/>
          <p:cNvSpPr>
            <a:spLocks noChangeArrowheads="1"/>
          </p:cNvSpPr>
          <p:nvPr/>
        </p:nvSpPr>
        <p:spPr bwMode="auto">
          <a:xfrm>
            <a:off x="2871788" y="4743451"/>
            <a:ext cx="635000" cy="728663"/>
          </a:xfrm>
          <a:prstGeom prst="ellipse">
            <a:avLst/>
          </a:prstGeom>
          <a:noFill/>
          <a:ln w="50800" cap="rnd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7772400" cy="1143000"/>
          </a:xfrm>
          <a:effectLst>
            <a:outerShdw dist="13470" dir="2700000" algn="ctr" rotWithShape="0">
              <a:schemeClr val="bg2"/>
            </a:outerShdw>
          </a:effectLst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>
              <a:defRPr/>
            </a:pPr>
            <a:r>
              <a:rPr lang="en-US" sz="4800" b="1">
                <a:solidFill>
                  <a:srgbClr val="FF9900"/>
                </a:solidFill>
              </a:rPr>
              <a:t>Triggering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5715000" y="5334000"/>
            <a:ext cx="2133600" cy="3699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b="1">
                <a:latin typeface="Arial" charset="0"/>
              </a:rPr>
              <a:t>Time (sec)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2743200" y="1828800"/>
            <a:ext cx="0" cy="3886200"/>
          </a:xfrm>
          <a:prstGeom prst="line">
            <a:avLst/>
          </a:prstGeom>
          <a:noFill/>
          <a:ln w="50800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2743200" y="4986338"/>
            <a:ext cx="7454900" cy="0"/>
          </a:xfrm>
          <a:prstGeom prst="line">
            <a:avLst/>
          </a:prstGeom>
          <a:noFill/>
          <a:ln w="50800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Freeform 7"/>
          <p:cNvSpPr>
            <a:spLocks/>
          </p:cNvSpPr>
          <p:nvPr/>
        </p:nvSpPr>
        <p:spPr bwMode="auto">
          <a:xfrm>
            <a:off x="2884488" y="4986339"/>
            <a:ext cx="423862" cy="325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192" y="192"/>
              </a:cxn>
              <a:cxn ang="0">
                <a:pos x="288" y="0"/>
              </a:cxn>
            </a:cxnLst>
            <a:rect l="0" t="0" r="r" b="b"/>
            <a:pathLst>
              <a:path w="289" h="193">
                <a:moveTo>
                  <a:pt x="0" y="0"/>
                </a:moveTo>
                <a:lnTo>
                  <a:pt x="96" y="0"/>
                </a:lnTo>
                <a:lnTo>
                  <a:pt x="192" y="192"/>
                </a:lnTo>
                <a:lnTo>
                  <a:pt x="288" y="0"/>
                </a:lnTo>
              </a:path>
            </a:pathLst>
          </a:custGeom>
          <a:noFill/>
          <a:ln w="508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>
            <a:off x="3306764" y="2881313"/>
            <a:ext cx="3241675" cy="2106612"/>
          </a:xfrm>
          <a:custGeom>
            <a:avLst/>
            <a:gdLst>
              <a:gd name="T0" fmla="*/ 0 w 2209"/>
              <a:gd name="T1" fmla="*/ 2147483647 h 1249"/>
              <a:gd name="T2" fmla="*/ 2147483647 w 2209"/>
              <a:gd name="T3" fmla="*/ 2147483647 h 1249"/>
              <a:gd name="T4" fmla="*/ 2147483647 w 2209"/>
              <a:gd name="T5" fmla="*/ 2147483647 h 1249"/>
              <a:gd name="T6" fmla="*/ 2147483647 w 2209"/>
              <a:gd name="T7" fmla="*/ 0 h 1249"/>
              <a:gd name="T8" fmla="*/ 2147483647 w 2209"/>
              <a:gd name="T9" fmla="*/ 2147483647 h 1249"/>
              <a:gd name="T10" fmla="*/ 2147483647 w 2209"/>
              <a:gd name="T11" fmla="*/ 2147483647 h 1249"/>
              <a:gd name="T12" fmla="*/ 2147483647 w 2209"/>
              <a:gd name="T13" fmla="*/ 2147483647 h 1249"/>
              <a:gd name="T14" fmla="*/ 2147483647 w 2209"/>
              <a:gd name="T15" fmla="*/ 2147483647 h 1249"/>
              <a:gd name="T16" fmla="*/ 2147483647 w 2209"/>
              <a:gd name="T17" fmla="*/ 2147483647 h 1249"/>
              <a:gd name="T18" fmla="*/ 2147483647 w 2209"/>
              <a:gd name="T19" fmla="*/ 2147483647 h 1249"/>
              <a:gd name="T20" fmla="*/ 2147483647 w 2209"/>
              <a:gd name="T21" fmla="*/ 2147483647 h 1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09"/>
              <a:gd name="T34" fmla="*/ 0 h 1249"/>
              <a:gd name="T35" fmla="*/ 2209 w 2209"/>
              <a:gd name="T36" fmla="*/ 1249 h 1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09" h="1249">
                <a:moveTo>
                  <a:pt x="0" y="1248"/>
                </a:moveTo>
                <a:lnTo>
                  <a:pt x="132" y="873"/>
                </a:lnTo>
                <a:lnTo>
                  <a:pt x="409" y="374"/>
                </a:lnTo>
                <a:lnTo>
                  <a:pt x="820" y="0"/>
                </a:lnTo>
                <a:lnTo>
                  <a:pt x="1022" y="624"/>
                </a:lnTo>
                <a:lnTo>
                  <a:pt x="1193" y="832"/>
                </a:lnTo>
                <a:lnTo>
                  <a:pt x="1392" y="1008"/>
                </a:lnTo>
                <a:lnTo>
                  <a:pt x="1584" y="1104"/>
                </a:lnTo>
                <a:lnTo>
                  <a:pt x="1728" y="1152"/>
                </a:lnTo>
                <a:lnTo>
                  <a:pt x="1920" y="1200"/>
                </a:lnTo>
                <a:lnTo>
                  <a:pt x="2208" y="1248"/>
                </a:lnTo>
              </a:path>
            </a:pathLst>
          </a:custGeom>
          <a:noFill/>
          <a:ln w="50800" cap="rnd">
            <a:solidFill>
              <a:srgbClr val="00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683000" y="2233613"/>
            <a:ext cx="95539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rgbClr val="FFCC00"/>
                </a:solidFill>
                <a:latin typeface="Arial" charset="0"/>
              </a:rPr>
              <a:t>Patient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7239000" y="2233613"/>
            <a:ext cx="110927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rgbClr val="FFCC00"/>
                </a:solidFill>
                <a:latin typeface="Arial" charset="0"/>
              </a:rPr>
              <a:t>Machine</a:t>
            </a:r>
          </a:p>
        </p:txBody>
      </p:sp>
      <p:sp>
        <p:nvSpPr>
          <p:cNvPr id="59403" name="Freeform 11"/>
          <p:cNvSpPr>
            <a:spLocks/>
          </p:cNvSpPr>
          <p:nvPr/>
        </p:nvSpPr>
        <p:spPr bwMode="auto">
          <a:xfrm>
            <a:off x="6886576" y="2879726"/>
            <a:ext cx="3241675" cy="2106613"/>
          </a:xfrm>
          <a:custGeom>
            <a:avLst/>
            <a:gdLst>
              <a:gd name="T0" fmla="*/ 0 w 2209"/>
              <a:gd name="T1" fmla="*/ 2147483647 h 1249"/>
              <a:gd name="T2" fmla="*/ 2147483647 w 2209"/>
              <a:gd name="T3" fmla="*/ 2147483647 h 1249"/>
              <a:gd name="T4" fmla="*/ 2147483647 w 2209"/>
              <a:gd name="T5" fmla="*/ 2147483647 h 1249"/>
              <a:gd name="T6" fmla="*/ 2147483647 w 2209"/>
              <a:gd name="T7" fmla="*/ 0 h 1249"/>
              <a:gd name="T8" fmla="*/ 2147483647 w 2209"/>
              <a:gd name="T9" fmla="*/ 2147483647 h 1249"/>
              <a:gd name="T10" fmla="*/ 2147483647 w 2209"/>
              <a:gd name="T11" fmla="*/ 2147483647 h 1249"/>
              <a:gd name="T12" fmla="*/ 2147483647 w 2209"/>
              <a:gd name="T13" fmla="*/ 2147483647 h 1249"/>
              <a:gd name="T14" fmla="*/ 2147483647 w 2209"/>
              <a:gd name="T15" fmla="*/ 2147483647 h 1249"/>
              <a:gd name="T16" fmla="*/ 2147483647 w 2209"/>
              <a:gd name="T17" fmla="*/ 2147483647 h 1249"/>
              <a:gd name="T18" fmla="*/ 2147483647 w 2209"/>
              <a:gd name="T19" fmla="*/ 2147483647 h 1249"/>
              <a:gd name="T20" fmla="*/ 2147483647 w 2209"/>
              <a:gd name="T21" fmla="*/ 2147483647 h 1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09"/>
              <a:gd name="T34" fmla="*/ 0 h 1249"/>
              <a:gd name="T35" fmla="*/ 2209 w 2209"/>
              <a:gd name="T36" fmla="*/ 1249 h 1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09" h="1249">
                <a:moveTo>
                  <a:pt x="0" y="1248"/>
                </a:moveTo>
                <a:lnTo>
                  <a:pt x="132" y="873"/>
                </a:lnTo>
                <a:lnTo>
                  <a:pt x="409" y="374"/>
                </a:lnTo>
                <a:lnTo>
                  <a:pt x="820" y="0"/>
                </a:lnTo>
                <a:lnTo>
                  <a:pt x="1022" y="624"/>
                </a:lnTo>
                <a:lnTo>
                  <a:pt x="1193" y="832"/>
                </a:lnTo>
                <a:lnTo>
                  <a:pt x="1392" y="1008"/>
                </a:lnTo>
                <a:lnTo>
                  <a:pt x="1584" y="1104"/>
                </a:lnTo>
                <a:lnTo>
                  <a:pt x="1728" y="1152"/>
                </a:lnTo>
                <a:lnTo>
                  <a:pt x="1920" y="1200"/>
                </a:lnTo>
                <a:lnTo>
                  <a:pt x="2208" y="1248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1066800" y="2362200"/>
            <a:ext cx="2133600" cy="708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Pressure (cmH</a:t>
            </a:r>
            <a:r>
              <a:rPr lang="en-US" sz="2000" b="1" baseline="-25000">
                <a:latin typeface="Arial" charset="0"/>
              </a:rPr>
              <a:t>2</a:t>
            </a:r>
            <a:r>
              <a:rPr lang="en-US" sz="2000" b="1">
                <a:latin typeface="Arial" charset="0"/>
              </a:rPr>
              <a:t>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84324E-52C5-7C44-81EF-E79045C3A5D6}"/>
              </a:ext>
            </a:extLst>
          </p:cNvPr>
          <p:cNvSpPr txBox="1"/>
          <p:nvPr/>
        </p:nvSpPr>
        <p:spPr>
          <a:xfrm>
            <a:off x="9437549" y="6292129"/>
            <a:ext cx="256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Courtesy: Prof J V </a:t>
            </a:r>
            <a:r>
              <a:rPr lang="en-US" dirty="0" err="1"/>
              <a:t>Divatia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7993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Inspiration - Limit</a:t>
            </a:r>
            <a:endParaRPr lang="en-A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If one or more inspiratory variables rises no higher than some preset value </a:t>
            </a:r>
          </a:p>
          <a:p>
            <a:pPr eaLnBrk="1" hangingPunct="1"/>
            <a:r>
              <a:rPr lang="en-US" dirty="0"/>
              <a:t>However inspiration is not terminated because the limit is reached</a:t>
            </a:r>
          </a:p>
          <a:p>
            <a:pPr eaLnBrk="1" hangingPunct="1"/>
            <a:r>
              <a:rPr lang="en-US" dirty="0"/>
              <a:t>It remains at that level till changeover to expiration occurs</a:t>
            </a:r>
          </a:p>
        </p:txBody>
      </p:sp>
    </p:spTree>
    <p:extLst>
      <p:ext uri="{BB962C8B-B14F-4D97-AF65-F5344CB8AC3E}">
        <p14:creationId xmlns:p14="http://schemas.microsoft.com/office/powerpoint/2010/main" val="121521748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458200" cy="1143000"/>
          </a:xfrm>
          <a:effectLst>
            <a:outerShdw dist="13470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b="0"/>
              <a:t>Inspiratory Plateau Pressure</a:t>
            </a:r>
            <a:br>
              <a:rPr lang="en-US" b="0"/>
            </a:br>
            <a:r>
              <a:rPr lang="en-US" sz="3600">
                <a:solidFill>
                  <a:srgbClr val="FF6600"/>
                </a:solidFill>
              </a:rPr>
              <a:t>Volume Controlled Ventilation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3048000" y="2838450"/>
            <a:ext cx="0" cy="266065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048000" y="5499100"/>
            <a:ext cx="5486400" cy="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 rot="-5400000">
            <a:off x="1295401" y="3934576"/>
            <a:ext cx="2740025" cy="3699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>
                <a:latin typeface="Arial Narrow" pitchFamily="34" charset="0"/>
              </a:rPr>
              <a:t>P</a:t>
            </a:r>
            <a:r>
              <a:rPr lang="en-US" baseline="-25000">
                <a:latin typeface="Arial Narrow" pitchFamily="34" charset="0"/>
              </a:rPr>
              <a:t>aw</a:t>
            </a:r>
            <a:r>
              <a:rPr lang="en-US">
                <a:latin typeface="Arial Narrow" pitchFamily="34" charset="0"/>
              </a:rPr>
              <a:t>  (cm H</a:t>
            </a:r>
            <a:r>
              <a:rPr lang="en-US" baseline="-25000">
                <a:latin typeface="Arial Narrow" pitchFamily="34" charset="0"/>
              </a:rPr>
              <a:t>2</a:t>
            </a:r>
            <a:r>
              <a:rPr lang="en-US">
                <a:latin typeface="Arial Narrow" pitchFamily="34" charset="0"/>
              </a:rPr>
              <a:t>O)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8229600" y="5570538"/>
            <a:ext cx="2133600" cy="3699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latin typeface="Arial Narrow" pitchFamily="34" charset="0"/>
              </a:rPr>
              <a:t>Time (sec)</a:t>
            </a:r>
          </a:p>
        </p:txBody>
      </p:sp>
      <p:sp>
        <p:nvSpPr>
          <p:cNvPr id="254985" name="Freeform 9"/>
          <p:cNvSpPr>
            <a:spLocks/>
          </p:cNvSpPr>
          <p:nvPr/>
        </p:nvSpPr>
        <p:spPr bwMode="auto">
          <a:xfrm>
            <a:off x="3771900" y="3260725"/>
            <a:ext cx="1524000" cy="2230438"/>
          </a:xfrm>
          <a:custGeom>
            <a:avLst/>
            <a:gdLst>
              <a:gd name="T0" fmla="*/ 0 w 960"/>
              <a:gd name="T1" fmla="*/ 2147483647 h 1248"/>
              <a:gd name="T2" fmla="*/ 0 w 960"/>
              <a:gd name="T3" fmla="*/ 2147483647 h 1248"/>
              <a:gd name="T4" fmla="*/ 2147483647 w 960"/>
              <a:gd name="T5" fmla="*/ 2147483647 h 1248"/>
              <a:gd name="T6" fmla="*/ 2147483647 w 960"/>
              <a:gd name="T7" fmla="*/ 2147483647 h 1248"/>
              <a:gd name="T8" fmla="*/ 2147483647 w 960"/>
              <a:gd name="T9" fmla="*/ 2147483647 h 1248"/>
              <a:gd name="T10" fmla="*/ 2147483647 w 960"/>
              <a:gd name="T11" fmla="*/ 0 h 1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0"/>
              <a:gd name="T19" fmla="*/ 0 h 1248"/>
              <a:gd name="T20" fmla="*/ 960 w 960"/>
              <a:gd name="T21" fmla="*/ 1248 h 1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0" h="1248">
                <a:moveTo>
                  <a:pt x="0" y="1248"/>
                </a:moveTo>
                <a:lnTo>
                  <a:pt x="0" y="931"/>
                </a:lnTo>
                <a:lnTo>
                  <a:pt x="96" y="755"/>
                </a:lnTo>
                <a:lnTo>
                  <a:pt x="320" y="515"/>
                </a:lnTo>
                <a:lnTo>
                  <a:pt x="568" y="307"/>
                </a:lnTo>
                <a:lnTo>
                  <a:pt x="960" y="0"/>
                </a:lnTo>
              </a:path>
            </a:pathLst>
          </a:custGeom>
          <a:noFill/>
          <a:ln w="28575" cap="rnd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2540001" y="6196013"/>
            <a:ext cx="17520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000">
                <a:latin typeface="Arial Narrow" pitchFamily="34" charset="0"/>
              </a:rPr>
              <a:t>Begin Inspiration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 flipV="1">
            <a:off x="3775075" y="5540375"/>
            <a:ext cx="0" cy="617538"/>
          </a:xfrm>
          <a:prstGeom prst="line">
            <a:avLst/>
          </a:prstGeom>
          <a:noFill/>
          <a:ln w="25400" cap="rnd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8" name="Freeform 12"/>
          <p:cNvSpPr>
            <a:spLocks/>
          </p:cNvSpPr>
          <p:nvPr/>
        </p:nvSpPr>
        <p:spPr bwMode="auto">
          <a:xfrm>
            <a:off x="5303838" y="3236913"/>
            <a:ext cx="1371600" cy="773112"/>
          </a:xfrm>
          <a:custGeom>
            <a:avLst/>
            <a:gdLst>
              <a:gd name="T0" fmla="*/ 0 w 864"/>
              <a:gd name="T1" fmla="*/ 0 h 432"/>
              <a:gd name="T2" fmla="*/ 0 w 864"/>
              <a:gd name="T3" fmla="*/ 2147483647 h 432"/>
              <a:gd name="T4" fmla="*/ 2147483647 w 864"/>
              <a:gd name="T5" fmla="*/ 2147483647 h 432"/>
              <a:gd name="T6" fmla="*/ 0 60000 65536"/>
              <a:gd name="T7" fmla="*/ 0 60000 65536"/>
              <a:gd name="T8" fmla="*/ 0 60000 65536"/>
              <a:gd name="T9" fmla="*/ 0 w 864"/>
              <a:gd name="T10" fmla="*/ 0 h 432"/>
              <a:gd name="T11" fmla="*/ 864 w 864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432">
                <a:moveTo>
                  <a:pt x="0" y="0"/>
                </a:moveTo>
                <a:lnTo>
                  <a:pt x="0" y="432"/>
                </a:lnTo>
                <a:lnTo>
                  <a:pt x="864" y="432"/>
                </a:lnTo>
              </a:path>
            </a:pathLst>
          </a:custGeom>
          <a:noFill/>
          <a:ln w="28575" cap="rnd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4990" name="Text Box 14"/>
          <p:cNvSpPr txBox="1">
            <a:spLocks noChangeArrowheads="1"/>
          </p:cNvSpPr>
          <p:nvPr/>
        </p:nvSpPr>
        <p:spPr bwMode="auto">
          <a:xfrm>
            <a:off x="4871094" y="2787134"/>
            <a:ext cx="490839" cy="369332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Arial Narrow" pitchFamily="34" charset="0"/>
              </a:rPr>
              <a:t>PIP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4114801" y="3760789"/>
            <a:ext cx="2689225" cy="1233487"/>
            <a:chOff x="1632" y="2369"/>
            <a:chExt cx="1694" cy="777"/>
          </a:xfrm>
        </p:grpSpPr>
        <p:grpSp>
          <p:nvGrpSpPr>
            <p:cNvPr id="37948" name="Group 15"/>
            <p:cNvGrpSpPr>
              <a:grpSpLocks/>
            </p:cNvGrpSpPr>
            <p:nvPr/>
          </p:nvGrpSpPr>
          <p:grpSpPr bwMode="auto">
            <a:xfrm>
              <a:off x="1632" y="2550"/>
              <a:ext cx="777" cy="596"/>
              <a:chOff x="1632" y="2085"/>
              <a:chExt cx="777" cy="596"/>
            </a:xfrm>
          </p:grpSpPr>
          <p:sp>
            <p:nvSpPr>
              <p:cNvPr id="37953" name="Line 16"/>
              <p:cNvSpPr>
                <a:spLocks noChangeShapeType="1"/>
              </p:cNvSpPr>
              <p:nvPr/>
            </p:nvSpPr>
            <p:spPr bwMode="auto">
              <a:xfrm rot="9005804" flipH="1">
                <a:off x="2028" y="2184"/>
                <a:ext cx="381" cy="41"/>
              </a:xfrm>
              <a:prstGeom prst="line">
                <a:avLst/>
              </a:prstGeom>
              <a:noFill/>
              <a:ln w="25400" cap="rnd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54" name="Text Box 17"/>
              <p:cNvSpPr txBox="1">
                <a:spLocks noChangeArrowheads="1"/>
              </p:cNvSpPr>
              <p:nvPr/>
            </p:nvSpPr>
            <p:spPr bwMode="auto">
              <a:xfrm>
                <a:off x="1632" y="2085"/>
                <a:ext cx="776" cy="596"/>
              </a:xfrm>
              <a:prstGeom prst="rect">
                <a:avLst/>
              </a:prstGeom>
              <a:noFill/>
              <a:ln w="25400" cap="rnd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FFFF00"/>
                    </a:solidFill>
                    <a:latin typeface="Arial Narrow" pitchFamily="34" charset="0"/>
                  </a:rPr>
                  <a:t>P</a:t>
                </a:r>
                <a:r>
                  <a:rPr lang="en-US" sz="2800" baseline="-25000">
                    <a:solidFill>
                      <a:srgbClr val="FFFF00"/>
                    </a:solidFill>
                    <a:latin typeface="Arial Narrow" pitchFamily="34" charset="0"/>
                  </a:rPr>
                  <a:t>plateau</a:t>
                </a:r>
              </a:p>
              <a:p>
                <a:pPr algn="ctr"/>
                <a:r>
                  <a:rPr lang="en-US" sz="2800" baseline="-25000">
                    <a:solidFill>
                      <a:srgbClr val="FFFF00"/>
                    </a:solidFill>
                    <a:latin typeface="Arial Narrow" pitchFamily="34" charset="0"/>
                  </a:rPr>
                  <a:t>(</a:t>
                </a:r>
                <a:r>
                  <a:rPr lang="en-US" sz="3200" baseline="-25000">
                    <a:solidFill>
                      <a:srgbClr val="FFFF00"/>
                    </a:solidFill>
                    <a:latin typeface="Arial Narrow" pitchFamily="34" charset="0"/>
                  </a:rPr>
                  <a:t>P</a:t>
                </a:r>
                <a:r>
                  <a:rPr lang="en-US" baseline="-25000">
                    <a:solidFill>
                      <a:srgbClr val="FFFF00"/>
                    </a:solidFill>
                    <a:latin typeface="Arial Narrow" pitchFamily="34" charset="0"/>
                  </a:rPr>
                  <a:t>alveolar</a:t>
                </a:r>
                <a:r>
                  <a:rPr lang="en-US" sz="2800" baseline="-25000">
                    <a:solidFill>
                      <a:srgbClr val="FFFF00"/>
                    </a:solidFill>
                    <a:latin typeface="Arial Narrow" pitchFamily="34" charset="0"/>
                  </a:rPr>
                  <a:t>)</a:t>
                </a:r>
                <a:endParaRPr lang="en-US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37949" name="Oval 20"/>
            <p:cNvSpPr>
              <a:spLocks noChangeArrowheads="1"/>
            </p:cNvSpPr>
            <p:nvPr/>
          </p:nvSpPr>
          <p:spPr bwMode="auto">
            <a:xfrm>
              <a:off x="3209" y="2369"/>
              <a:ext cx="47" cy="327"/>
            </a:xfrm>
            <a:prstGeom prst="ellipse">
              <a:avLst/>
            </a:prstGeom>
            <a:solidFill>
              <a:srgbClr val="FFFF00"/>
            </a:solidFill>
            <a:ln w="25400" cap="rnd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7950" name="Group 22"/>
            <p:cNvGrpSpPr>
              <a:grpSpLocks/>
            </p:cNvGrpSpPr>
            <p:nvPr/>
          </p:nvGrpSpPr>
          <p:grpSpPr bwMode="auto">
            <a:xfrm>
              <a:off x="2376" y="2640"/>
              <a:ext cx="950" cy="324"/>
              <a:chOff x="2376" y="2175"/>
              <a:chExt cx="950" cy="324"/>
            </a:xfrm>
          </p:grpSpPr>
          <p:sp>
            <p:nvSpPr>
              <p:cNvPr id="37951" name="Text Box 23"/>
              <p:cNvSpPr txBox="1">
                <a:spLocks noChangeArrowheads="1"/>
              </p:cNvSpPr>
              <p:nvPr/>
            </p:nvSpPr>
            <p:spPr bwMode="auto">
              <a:xfrm>
                <a:off x="2395" y="2287"/>
                <a:ext cx="931" cy="212"/>
              </a:xfrm>
              <a:prstGeom prst="rect">
                <a:avLst/>
              </a:prstGeom>
              <a:noFill/>
              <a:ln w="50800" cap="rnd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FF6600"/>
                    </a:solidFill>
                    <a:latin typeface="Arial Narrow" pitchFamily="34" charset="0"/>
                  </a:rPr>
                  <a:t>Inspiratory Pause</a:t>
                </a:r>
              </a:p>
            </p:txBody>
          </p:sp>
          <p:sp>
            <p:nvSpPr>
              <p:cNvPr id="37952" name="Line 24"/>
              <p:cNvSpPr>
                <a:spLocks noChangeShapeType="1"/>
              </p:cNvSpPr>
              <p:nvPr/>
            </p:nvSpPr>
            <p:spPr bwMode="auto">
              <a:xfrm>
                <a:off x="2376" y="2175"/>
                <a:ext cx="840" cy="0"/>
              </a:xfrm>
              <a:prstGeom prst="line">
                <a:avLst/>
              </a:prstGeom>
              <a:noFill/>
              <a:ln w="28575" cap="rnd">
                <a:solidFill>
                  <a:schemeClr val="tx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7901" name="Line 25"/>
          <p:cNvSpPr>
            <a:spLocks noChangeShapeType="1"/>
          </p:cNvSpPr>
          <p:nvPr/>
        </p:nvSpPr>
        <p:spPr bwMode="auto">
          <a:xfrm>
            <a:off x="5292725" y="4014788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6096001" y="3851276"/>
            <a:ext cx="3825875" cy="2868613"/>
            <a:chOff x="2880" y="2426"/>
            <a:chExt cx="2410" cy="1807"/>
          </a:xfrm>
        </p:grpSpPr>
        <p:sp>
          <p:nvSpPr>
            <p:cNvPr id="254981" name="Rectangle 5"/>
            <p:cNvSpPr>
              <a:spLocks noChangeArrowheads="1"/>
            </p:cNvSpPr>
            <p:nvPr/>
          </p:nvSpPr>
          <p:spPr bwMode="auto">
            <a:xfrm>
              <a:off x="2880" y="3981"/>
              <a:ext cx="10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>
                  <a:latin typeface="Arial Narrow" pitchFamily="34" charset="0"/>
                </a:rPr>
                <a:t>Begin Expiration</a:t>
              </a:r>
              <a:endPara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37942" name="Line 6"/>
            <p:cNvSpPr>
              <a:spLocks noChangeShapeType="1"/>
            </p:cNvSpPr>
            <p:nvPr/>
          </p:nvSpPr>
          <p:spPr bwMode="auto">
            <a:xfrm>
              <a:off x="3216" y="2578"/>
              <a:ext cx="0" cy="86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3" name="Freeform 13"/>
            <p:cNvSpPr>
              <a:spLocks/>
            </p:cNvSpPr>
            <p:nvPr/>
          </p:nvSpPr>
          <p:spPr bwMode="auto">
            <a:xfrm>
              <a:off x="3240" y="2527"/>
              <a:ext cx="960" cy="919"/>
            </a:xfrm>
            <a:custGeom>
              <a:avLst/>
              <a:gdLst>
                <a:gd name="T0" fmla="*/ 0 w 960"/>
                <a:gd name="T1" fmla="*/ 0 h 816"/>
                <a:gd name="T2" fmla="*/ 144 w 960"/>
                <a:gd name="T3" fmla="*/ 686 h 816"/>
                <a:gd name="T4" fmla="*/ 336 w 960"/>
                <a:gd name="T5" fmla="*/ 1078 h 816"/>
                <a:gd name="T6" fmla="*/ 624 w 960"/>
                <a:gd name="T7" fmla="*/ 1469 h 816"/>
                <a:gd name="T8" fmla="*/ 960 w 960"/>
                <a:gd name="T9" fmla="*/ 1666 h 816"/>
                <a:gd name="T10" fmla="*/ 960 w 960"/>
                <a:gd name="T11" fmla="*/ 1666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816"/>
                <a:gd name="T20" fmla="*/ 960 w 960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816">
                  <a:moveTo>
                    <a:pt x="0" y="0"/>
                  </a:moveTo>
                  <a:lnTo>
                    <a:pt x="144" y="336"/>
                  </a:lnTo>
                  <a:lnTo>
                    <a:pt x="336" y="528"/>
                  </a:lnTo>
                  <a:lnTo>
                    <a:pt x="624" y="720"/>
                  </a:lnTo>
                  <a:lnTo>
                    <a:pt x="960" y="816"/>
                  </a:lnTo>
                </a:path>
              </a:pathLst>
            </a:custGeom>
            <a:noFill/>
            <a:ln w="28575" cap="rnd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Line 18"/>
            <p:cNvSpPr>
              <a:spLocks noChangeShapeType="1"/>
            </p:cNvSpPr>
            <p:nvPr/>
          </p:nvSpPr>
          <p:spPr bwMode="auto">
            <a:xfrm>
              <a:off x="3334" y="2548"/>
              <a:ext cx="619" cy="4"/>
            </a:xfrm>
            <a:prstGeom prst="line">
              <a:avLst/>
            </a:prstGeom>
            <a:noFill/>
            <a:ln w="25400" cap="rnd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4995" name="Text Box 19"/>
            <p:cNvSpPr txBox="1">
              <a:spLocks noChangeArrowheads="1"/>
            </p:cNvSpPr>
            <p:nvPr/>
          </p:nvSpPr>
          <p:spPr bwMode="auto">
            <a:xfrm>
              <a:off x="4057" y="2426"/>
              <a:ext cx="1233" cy="212"/>
            </a:xfrm>
            <a:prstGeom prst="rect">
              <a:avLst/>
            </a:prstGeom>
            <a:noFill/>
            <a:ln w="25400" cap="rnd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600">
                  <a:latin typeface="Arial Narrow" pitchFamily="34" charset="0"/>
                </a:rPr>
                <a:t>Exhalation Valve Opens</a:t>
              </a:r>
              <a:endPara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54997" name="Text Box 21"/>
            <p:cNvSpPr txBox="1">
              <a:spLocks noChangeArrowheads="1"/>
            </p:cNvSpPr>
            <p:nvPr/>
          </p:nvSpPr>
          <p:spPr bwMode="auto">
            <a:xfrm>
              <a:off x="4081" y="3078"/>
              <a:ext cx="581" cy="212"/>
            </a:xfrm>
            <a:prstGeom prst="rect">
              <a:avLst/>
            </a:prstGeom>
            <a:noFill/>
            <a:ln w="25400" cap="rnd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Expiration</a:t>
              </a:r>
            </a:p>
          </p:txBody>
        </p:sp>
        <p:sp>
          <p:nvSpPr>
            <p:cNvPr id="37947" name="Line 26"/>
            <p:cNvSpPr>
              <a:spLocks noChangeShapeType="1"/>
            </p:cNvSpPr>
            <p:nvPr/>
          </p:nvSpPr>
          <p:spPr bwMode="auto">
            <a:xfrm>
              <a:off x="3216" y="3496"/>
              <a:ext cx="0" cy="43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784725" y="5538791"/>
            <a:ext cx="1069975" cy="1063625"/>
            <a:chOff x="2054" y="3024"/>
            <a:chExt cx="674" cy="670"/>
          </a:xfrm>
        </p:grpSpPr>
        <p:sp>
          <p:nvSpPr>
            <p:cNvPr id="37939" name="Line 28"/>
            <p:cNvSpPr>
              <a:spLocks noChangeShapeType="1"/>
            </p:cNvSpPr>
            <p:nvPr/>
          </p:nvSpPr>
          <p:spPr bwMode="auto">
            <a:xfrm>
              <a:off x="2367" y="3024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29"/>
            <p:cNvSpPr txBox="1">
              <a:spLocks noChangeArrowheads="1"/>
            </p:cNvSpPr>
            <p:nvPr/>
          </p:nvSpPr>
          <p:spPr bwMode="auto">
            <a:xfrm>
              <a:off x="2054" y="3287"/>
              <a:ext cx="674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Arial Narrow" pitchFamily="34" charset="0"/>
                </a:rPr>
                <a:t>Inspiratory</a:t>
              </a:r>
            </a:p>
            <a:p>
              <a:r>
                <a:rPr lang="en-US">
                  <a:solidFill>
                    <a:srgbClr val="FFFF00"/>
                  </a:solidFill>
                  <a:latin typeface="Arial Narrow" pitchFamily="34" charset="0"/>
                </a:rPr>
                <a:t>Hold</a:t>
              </a:r>
              <a:endParaRPr lang="en-AU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886200" y="1371600"/>
            <a:ext cx="1524000" cy="996950"/>
            <a:chOff x="816" y="864"/>
            <a:chExt cx="960" cy="628"/>
          </a:xfrm>
        </p:grpSpPr>
        <p:grpSp>
          <p:nvGrpSpPr>
            <p:cNvPr id="37927" name="Group 31"/>
            <p:cNvGrpSpPr>
              <a:grpSpLocks/>
            </p:cNvGrpSpPr>
            <p:nvPr/>
          </p:nvGrpSpPr>
          <p:grpSpPr bwMode="auto">
            <a:xfrm>
              <a:off x="816" y="864"/>
              <a:ext cx="960" cy="628"/>
              <a:chOff x="816" y="864"/>
              <a:chExt cx="960" cy="628"/>
            </a:xfrm>
          </p:grpSpPr>
          <p:sp>
            <p:nvSpPr>
              <p:cNvPr id="37929" name="Line 32"/>
              <p:cNvSpPr>
                <a:spLocks noChangeShapeType="1"/>
              </p:cNvSpPr>
              <p:nvPr/>
            </p:nvSpPr>
            <p:spPr bwMode="auto">
              <a:xfrm>
                <a:off x="1248" y="86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0" name="Line 33"/>
              <p:cNvSpPr>
                <a:spLocks noChangeShapeType="1"/>
              </p:cNvSpPr>
              <p:nvPr/>
            </p:nvSpPr>
            <p:spPr bwMode="auto">
              <a:xfrm>
                <a:off x="1488" y="86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1" name="Line 34"/>
              <p:cNvSpPr>
                <a:spLocks noChangeShapeType="1"/>
              </p:cNvSpPr>
              <p:nvPr/>
            </p:nvSpPr>
            <p:spPr bwMode="auto">
              <a:xfrm flipH="1">
                <a:off x="1008" y="1152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2" name="Line 35"/>
              <p:cNvSpPr>
                <a:spLocks noChangeShapeType="1"/>
              </p:cNvSpPr>
              <p:nvPr/>
            </p:nvSpPr>
            <p:spPr bwMode="auto">
              <a:xfrm>
                <a:off x="1488" y="1152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3" name="Line 36"/>
              <p:cNvSpPr>
                <a:spLocks noChangeShapeType="1"/>
              </p:cNvSpPr>
              <p:nvPr/>
            </p:nvSpPr>
            <p:spPr bwMode="auto">
              <a:xfrm flipH="1">
                <a:off x="1132" y="120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4" name="Line 37"/>
              <p:cNvSpPr>
                <a:spLocks noChangeShapeType="1"/>
              </p:cNvSpPr>
              <p:nvPr/>
            </p:nvSpPr>
            <p:spPr bwMode="auto">
              <a:xfrm>
                <a:off x="1372" y="120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5" name="Rectangle 38"/>
              <p:cNvSpPr>
                <a:spLocks noChangeArrowheads="1"/>
              </p:cNvSpPr>
              <p:nvPr/>
            </p:nvSpPr>
            <p:spPr bwMode="auto">
              <a:xfrm rot="-1959655">
                <a:off x="1536" y="1392"/>
                <a:ext cx="240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6" name="Rectangle 39"/>
              <p:cNvSpPr>
                <a:spLocks noChangeArrowheads="1"/>
              </p:cNvSpPr>
              <p:nvPr/>
            </p:nvSpPr>
            <p:spPr bwMode="auto">
              <a:xfrm rot="1943710">
                <a:off x="816" y="1296"/>
                <a:ext cx="240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7" name="Line 40"/>
              <p:cNvSpPr>
                <a:spLocks noChangeShapeType="1"/>
              </p:cNvSpPr>
              <p:nvPr/>
            </p:nvSpPr>
            <p:spPr bwMode="auto">
              <a:xfrm flipV="1">
                <a:off x="1048" y="13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8" name="Line 41"/>
              <p:cNvSpPr>
                <a:spLocks noChangeShapeType="1"/>
              </p:cNvSpPr>
              <p:nvPr/>
            </p:nvSpPr>
            <p:spPr bwMode="auto">
              <a:xfrm flipV="1">
                <a:off x="1372" y="86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28" name="Rectangle 42"/>
            <p:cNvSpPr>
              <a:spLocks noChangeArrowheads="1"/>
            </p:cNvSpPr>
            <p:nvPr/>
          </p:nvSpPr>
          <p:spPr bwMode="auto">
            <a:xfrm rot="-1959655">
              <a:off x="1536" y="1392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5562600" y="1371600"/>
            <a:ext cx="1295400" cy="990600"/>
            <a:chOff x="2544" y="864"/>
            <a:chExt cx="816" cy="624"/>
          </a:xfrm>
        </p:grpSpPr>
        <p:sp>
          <p:nvSpPr>
            <p:cNvPr id="37919" name="Line 44"/>
            <p:cNvSpPr>
              <a:spLocks noChangeShapeType="1"/>
            </p:cNvSpPr>
            <p:nvPr/>
          </p:nvSpPr>
          <p:spPr bwMode="auto">
            <a:xfrm>
              <a:off x="2832" y="8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Line 45"/>
            <p:cNvSpPr>
              <a:spLocks noChangeShapeType="1"/>
            </p:cNvSpPr>
            <p:nvPr/>
          </p:nvSpPr>
          <p:spPr bwMode="auto">
            <a:xfrm>
              <a:off x="3072" y="8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Line 46"/>
            <p:cNvSpPr>
              <a:spLocks noChangeShapeType="1"/>
            </p:cNvSpPr>
            <p:nvPr/>
          </p:nvSpPr>
          <p:spPr bwMode="auto">
            <a:xfrm flipH="1">
              <a:off x="2592" y="115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Line 47"/>
            <p:cNvSpPr>
              <a:spLocks noChangeShapeType="1"/>
            </p:cNvSpPr>
            <p:nvPr/>
          </p:nvSpPr>
          <p:spPr bwMode="auto">
            <a:xfrm>
              <a:off x="3072" y="115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48"/>
            <p:cNvSpPr>
              <a:spLocks noChangeShapeType="1"/>
            </p:cNvSpPr>
            <p:nvPr/>
          </p:nvSpPr>
          <p:spPr bwMode="auto">
            <a:xfrm flipH="1">
              <a:off x="2716" y="120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49"/>
            <p:cNvSpPr>
              <a:spLocks noChangeShapeType="1"/>
            </p:cNvSpPr>
            <p:nvPr/>
          </p:nvSpPr>
          <p:spPr bwMode="auto">
            <a:xfrm>
              <a:off x="2956" y="120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Rectangle 50"/>
            <p:cNvSpPr>
              <a:spLocks noChangeArrowheads="1"/>
            </p:cNvSpPr>
            <p:nvPr/>
          </p:nvSpPr>
          <p:spPr bwMode="auto">
            <a:xfrm rot="-1959655">
              <a:off x="3120" y="1392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6" name="Rectangle 51"/>
            <p:cNvSpPr>
              <a:spLocks noChangeArrowheads="1"/>
            </p:cNvSpPr>
            <p:nvPr/>
          </p:nvSpPr>
          <p:spPr bwMode="auto">
            <a:xfrm rot="1943710">
              <a:off x="2544" y="1392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7239000" y="1295400"/>
            <a:ext cx="1519238" cy="1143000"/>
            <a:chOff x="3600" y="816"/>
            <a:chExt cx="957" cy="720"/>
          </a:xfrm>
        </p:grpSpPr>
        <p:sp>
          <p:nvSpPr>
            <p:cNvPr id="37909" name="Line 52"/>
            <p:cNvSpPr>
              <a:spLocks noChangeShapeType="1"/>
            </p:cNvSpPr>
            <p:nvPr/>
          </p:nvSpPr>
          <p:spPr bwMode="auto">
            <a:xfrm>
              <a:off x="3888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Line 53"/>
            <p:cNvSpPr>
              <a:spLocks noChangeShapeType="1"/>
            </p:cNvSpPr>
            <p:nvPr/>
          </p:nvSpPr>
          <p:spPr bwMode="auto">
            <a:xfrm>
              <a:off x="4128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Line 54"/>
            <p:cNvSpPr>
              <a:spLocks noChangeShapeType="1"/>
            </p:cNvSpPr>
            <p:nvPr/>
          </p:nvSpPr>
          <p:spPr bwMode="auto">
            <a:xfrm flipH="1">
              <a:off x="3648" y="120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Line 55"/>
            <p:cNvSpPr>
              <a:spLocks noChangeShapeType="1"/>
            </p:cNvSpPr>
            <p:nvPr/>
          </p:nvSpPr>
          <p:spPr bwMode="auto">
            <a:xfrm>
              <a:off x="4128" y="120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Line 56"/>
            <p:cNvSpPr>
              <a:spLocks noChangeShapeType="1"/>
            </p:cNvSpPr>
            <p:nvPr/>
          </p:nvSpPr>
          <p:spPr bwMode="auto">
            <a:xfrm flipH="1">
              <a:off x="3772" y="124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Line 57"/>
            <p:cNvSpPr>
              <a:spLocks noChangeShapeType="1"/>
            </p:cNvSpPr>
            <p:nvPr/>
          </p:nvSpPr>
          <p:spPr bwMode="auto">
            <a:xfrm>
              <a:off x="4012" y="124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Rectangle 58"/>
            <p:cNvSpPr>
              <a:spLocks noChangeArrowheads="1"/>
            </p:cNvSpPr>
            <p:nvPr/>
          </p:nvSpPr>
          <p:spPr bwMode="auto">
            <a:xfrm rot="-2459624">
              <a:off x="4317" y="1329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Rectangle 59"/>
            <p:cNvSpPr>
              <a:spLocks noChangeArrowheads="1"/>
            </p:cNvSpPr>
            <p:nvPr/>
          </p:nvSpPr>
          <p:spPr bwMode="auto">
            <a:xfrm rot="1943710">
              <a:off x="3600" y="1440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Line 60"/>
            <p:cNvSpPr>
              <a:spLocks noChangeShapeType="1"/>
            </p:cNvSpPr>
            <p:nvPr/>
          </p:nvSpPr>
          <p:spPr bwMode="auto">
            <a:xfrm>
              <a:off x="4008" y="8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Line 61"/>
            <p:cNvSpPr>
              <a:spLocks noChangeShapeType="1"/>
            </p:cNvSpPr>
            <p:nvPr/>
          </p:nvSpPr>
          <p:spPr bwMode="auto">
            <a:xfrm>
              <a:off x="4136" y="132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7" name="Line 62"/>
          <p:cNvSpPr>
            <a:spLocks noChangeShapeType="1"/>
          </p:cNvSpPr>
          <p:nvPr/>
        </p:nvSpPr>
        <p:spPr bwMode="auto">
          <a:xfrm>
            <a:off x="4737100" y="1828800"/>
            <a:ext cx="457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8" name="Line 63"/>
          <p:cNvSpPr>
            <a:spLocks noChangeShapeType="1"/>
          </p:cNvSpPr>
          <p:nvPr/>
        </p:nvSpPr>
        <p:spPr bwMode="auto">
          <a:xfrm>
            <a:off x="6210300" y="17526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B90FC1-B55A-D346-9D91-40B4F6023F62}"/>
              </a:ext>
            </a:extLst>
          </p:cNvPr>
          <p:cNvSpPr txBox="1"/>
          <p:nvPr/>
        </p:nvSpPr>
        <p:spPr>
          <a:xfrm>
            <a:off x="9437549" y="6292129"/>
            <a:ext cx="256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Courtesy: Prof J V </a:t>
            </a:r>
            <a:r>
              <a:rPr lang="en-US" dirty="0" err="1"/>
              <a:t>Divatia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C065F-4853-E84D-AE54-1EBC876E4CF7}"/>
              </a:ext>
            </a:extLst>
          </p:cNvPr>
          <p:cNvSpPr txBox="1"/>
          <p:nvPr/>
        </p:nvSpPr>
        <p:spPr>
          <a:xfrm>
            <a:off x="9795167" y="2798613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Plateau by End inspiratory hold maneuver</a:t>
            </a:r>
          </a:p>
        </p:txBody>
      </p:sp>
    </p:spTree>
    <p:extLst>
      <p:ext uri="{BB962C8B-B14F-4D97-AF65-F5344CB8AC3E}">
        <p14:creationId xmlns:p14="http://schemas.microsoft.com/office/powerpoint/2010/main" val="2327316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5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5" grpId="0" animBg="1"/>
      <p:bldP spid="254988" grpId="0" animBg="1"/>
      <p:bldP spid="254990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8153400" cy="1143000"/>
          </a:xfrm>
          <a:effectLst>
            <a:outerShdw dist="13470" dir="2700000" algn="ctr" rotWithShape="0">
              <a:schemeClr val="bg2"/>
            </a:outerShdw>
          </a:effectLst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>
                <a:solidFill>
                  <a:srgbClr val="66FF33"/>
                </a:solidFill>
              </a:rPr>
              <a:t>Inspiration</a:t>
            </a:r>
            <a:endParaRPr lang="en-US" sz="5400" b="1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3581400" y="2209800"/>
            <a:ext cx="0" cy="441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3581400" y="4419600"/>
            <a:ext cx="624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4648200" y="3124200"/>
            <a:ext cx="1373188" cy="1296988"/>
          </a:xfrm>
          <a:custGeom>
            <a:avLst/>
            <a:gdLst>
              <a:gd name="T0" fmla="*/ 0 w 865"/>
              <a:gd name="T1" fmla="*/ 2147483647 h 817"/>
              <a:gd name="T2" fmla="*/ 0 w 865"/>
              <a:gd name="T3" fmla="*/ 2147483647 h 817"/>
              <a:gd name="T4" fmla="*/ 0 w 865"/>
              <a:gd name="T5" fmla="*/ 2147483647 h 817"/>
              <a:gd name="T6" fmla="*/ 0 w 865"/>
              <a:gd name="T7" fmla="*/ 0 h 817"/>
              <a:gd name="T8" fmla="*/ 2147483647 w 865"/>
              <a:gd name="T9" fmla="*/ 0 h 817"/>
              <a:gd name="T10" fmla="*/ 2147483647 w 865"/>
              <a:gd name="T11" fmla="*/ 0 h 817"/>
              <a:gd name="T12" fmla="*/ 2147483647 w 865"/>
              <a:gd name="T13" fmla="*/ 2147483647 h 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5"/>
              <a:gd name="T22" fmla="*/ 0 h 817"/>
              <a:gd name="T23" fmla="*/ 865 w 865"/>
              <a:gd name="T24" fmla="*/ 817 h 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5" h="817">
                <a:moveTo>
                  <a:pt x="0" y="816"/>
                </a:moveTo>
                <a:lnTo>
                  <a:pt x="0" y="816"/>
                </a:lnTo>
                <a:lnTo>
                  <a:pt x="0" y="0"/>
                </a:lnTo>
                <a:lnTo>
                  <a:pt x="34" y="0"/>
                </a:lnTo>
                <a:lnTo>
                  <a:pt x="864" y="0"/>
                </a:lnTo>
                <a:lnTo>
                  <a:pt x="864" y="816"/>
                </a:lnTo>
              </a:path>
            </a:pathLst>
          </a:custGeom>
          <a:noFill/>
          <a:ln w="50800" cap="rnd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572000" y="2286000"/>
            <a:ext cx="136575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rgbClr val="FF5050"/>
                </a:solidFill>
                <a:latin typeface="Arial" charset="0"/>
              </a:rPr>
              <a:t>Inspiration</a:t>
            </a:r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6551614" y="4419600"/>
            <a:ext cx="2363787" cy="1677988"/>
          </a:xfrm>
          <a:custGeom>
            <a:avLst/>
            <a:gdLst>
              <a:gd name="T0" fmla="*/ 0 w 1489"/>
              <a:gd name="T1" fmla="*/ 0 h 1057"/>
              <a:gd name="T2" fmla="*/ 0 w 1489"/>
              <a:gd name="T3" fmla="*/ 2147483647 h 1057"/>
              <a:gd name="T4" fmla="*/ 2147483647 w 1489"/>
              <a:gd name="T5" fmla="*/ 2147483647 h 1057"/>
              <a:gd name="T6" fmla="*/ 2147483647 w 1489"/>
              <a:gd name="T7" fmla="*/ 2147483647 h 1057"/>
              <a:gd name="T8" fmla="*/ 2147483647 w 1489"/>
              <a:gd name="T9" fmla="*/ 2147483647 h 1057"/>
              <a:gd name="T10" fmla="*/ 2147483647 w 1489"/>
              <a:gd name="T11" fmla="*/ 0 h 10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9"/>
              <a:gd name="T19" fmla="*/ 0 h 1057"/>
              <a:gd name="T20" fmla="*/ 1489 w 1489"/>
              <a:gd name="T21" fmla="*/ 1057 h 10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9" h="1057">
                <a:moveTo>
                  <a:pt x="0" y="0"/>
                </a:moveTo>
                <a:lnTo>
                  <a:pt x="0" y="1056"/>
                </a:lnTo>
                <a:lnTo>
                  <a:pt x="465" y="505"/>
                </a:lnTo>
                <a:lnTo>
                  <a:pt x="697" y="321"/>
                </a:lnTo>
                <a:lnTo>
                  <a:pt x="1116" y="91"/>
                </a:lnTo>
                <a:lnTo>
                  <a:pt x="1488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6477000" y="5394325"/>
            <a:ext cx="131446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 dirty="0">
                <a:latin typeface="Arial" charset="0"/>
              </a:rPr>
              <a:t>Expiration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8382000" y="4559300"/>
            <a:ext cx="1828800" cy="3699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Time (sec)</a:t>
            </a:r>
          </a:p>
        </p:txBody>
      </p:sp>
      <p:sp>
        <p:nvSpPr>
          <p:cNvPr id="276490" name="Rectangle 10"/>
          <p:cNvSpPr>
            <a:spLocks noChangeArrowheads="1"/>
          </p:cNvSpPr>
          <p:nvPr/>
        </p:nvSpPr>
        <p:spPr bwMode="auto">
          <a:xfrm rot="16200000">
            <a:off x="2334091" y="4080626"/>
            <a:ext cx="1545295" cy="3699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Flow (L/min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667250" y="4267200"/>
            <a:ext cx="1352550" cy="0"/>
          </a:xfrm>
          <a:prstGeom prst="line">
            <a:avLst/>
          </a:prstGeom>
          <a:noFill/>
          <a:ln w="50800" cap="rnd">
            <a:solidFill>
              <a:srgbClr val="FF9933"/>
            </a:solidFill>
            <a:round/>
            <a:headEnd type="triangl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492" name="Text Box 12"/>
          <p:cNvSpPr txBox="1">
            <a:spLocks noChangeArrowheads="1"/>
          </p:cNvSpPr>
          <p:nvPr/>
        </p:nvSpPr>
        <p:spPr bwMode="auto">
          <a:xfrm>
            <a:off x="3581401" y="5286376"/>
            <a:ext cx="2640013" cy="581025"/>
          </a:xfrm>
          <a:prstGeom prst="rect">
            <a:avLst/>
          </a:prstGeom>
          <a:noFill/>
          <a:ln w="50800" cap="rnd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66"/>
                </a:solidFill>
                <a:latin typeface="Tahoma" pitchFamily="34" charset="0"/>
              </a:rPr>
              <a:t>Beginning of inspiration</a:t>
            </a:r>
          </a:p>
          <a:p>
            <a:pPr algn="ctr" eaLnBrk="0" hangingPunct="0"/>
            <a:r>
              <a:rPr lang="en-US" sz="1600" b="1">
                <a:solidFill>
                  <a:srgbClr val="FFFF66"/>
                </a:solidFill>
                <a:latin typeface="Tahoma" pitchFamily="34" charset="0"/>
              </a:rPr>
              <a:t>exhalation valve closes</a:t>
            </a: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4572000" y="4495800"/>
            <a:ext cx="152400" cy="838200"/>
          </a:xfrm>
          <a:prstGeom prst="upArrow">
            <a:avLst>
              <a:gd name="adj1" fmla="val 50000"/>
              <a:gd name="adj2" fmla="val 137500"/>
            </a:avLst>
          </a:prstGeom>
          <a:solidFill>
            <a:srgbClr val="FFFF00"/>
          </a:solidFill>
          <a:ln w="50800" cap="rnd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 rot="-10783445">
            <a:off x="6477000" y="3505200"/>
            <a:ext cx="152400" cy="838200"/>
          </a:xfrm>
          <a:prstGeom prst="upArrow">
            <a:avLst>
              <a:gd name="adj1" fmla="val 50000"/>
              <a:gd name="adj2" fmla="val 137500"/>
            </a:avLst>
          </a:prstGeom>
          <a:solidFill>
            <a:srgbClr val="FFFF00"/>
          </a:solidFill>
          <a:ln w="50800" cap="rnd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495" name="Text Box 15"/>
          <p:cNvSpPr txBox="1">
            <a:spLocks noChangeArrowheads="1"/>
          </p:cNvSpPr>
          <p:nvPr/>
        </p:nvSpPr>
        <p:spPr bwMode="auto">
          <a:xfrm>
            <a:off x="2051051" y="1957388"/>
            <a:ext cx="3159125" cy="641350"/>
          </a:xfrm>
          <a:prstGeom prst="rect">
            <a:avLst/>
          </a:prstGeom>
          <a:noFill/>
          <a:ln w="50800" cap="rnd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FF66"/>
                </a:solidFill>
                <a:latin typeface="Tahoma" pitchFamily="34" charset="0"/>
              </a:rPr>
              <a:t>Peak inspiratory flow rate</a:t>
            </a:r>
          </a:p>
          <a:p>
            <a:pPr algn="ctr" eaLnBrk="0" hangingPunct="0"/>
            <a:r>
              <a:rPr lang="en-US" b="1">
                <a:solidFill>
                  <a:srgbClr val="FFFF66"/>
                </a:solidFill>
                <a:latin typeface="Tahoma" pitchFamily="34" charset="0"/>
              </a:rPr>
              <a:t>PIFR</a:t>
            </a: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 rot="8725703">
            <a:off x="4267200" y="2286000"/>
            <a:ext cx="152400" cy="838200"/>
          </a:xfrm>
          <a:prstGeom prst="upArrow">
            <a:avLst>
              <a:gd name="adj1" fmla="val 50000"/>
              <a:gd name="adj2" fmla="val 137500"/>
            </a:avLst>
          </a:prstGeom>
          <a:solidFill>
            <a:srgbClr val="FFFF00"/>
          </a:solidFill>
          <a:ln w="50800" cap="rnd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497" name="Text Box 17"/>
          <p:cNvSpPr txBox="1">
            <a:spLocks noChangeArrowheads="1"/>
          </p:cNvSpPr>
          <p:nvPr/>
        </p:nvSpPr>
        <p:spPr bwMode="auto">
          <a:xfrm>
            <a:off x="6400800" y="2743200"/>
            <a:ext cx="2876550" cy="641350"/>
          </a:xfrm>
          <a:prstGeom prst="rect">
            <a:avLst/>
          </a:prstGeom>
          <a:noFill/>
          <a:ln w="50800" cap="rnd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FF66"/>
                </a:solidFill>
                <a:latin typeface="Tahoma" pitchFamily="34" charset="0"/>
              </a:rPr>
              <a:t>Beginning of expiration</a:t>
            </a:r>
          </a:p>
          <a:p>
            <a:pPr algn="ctr" eaLnBrk="0" hangingPunct="0"/>
            <a:r>
              <a:rPr lang="en-US" b="1">
                <a:solidFill>
                  <a:srgbClr val="FFFF66"/>
                </a:solidFill>
                <a:latin typeface="Tahoma" pitchFamily="34" charset="0"/>
              </a:rPr>
              <a:t>exhalation valve opens</a:t>
            </a:r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4648200" y="4419600"/>
            <a:ext cx="3657600" cy="0"/>
          </a:xfrm>
          <a:prstGeom prst="line">
            <a:avLst/>
          </a:prstGeom>
          <a:noFill/>
          <a:ln w="50800" cap="rnd">
            <a:solidFill>
              <a:srgbClr val="FF9933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4648200" y="4419600"/>
            <a:ext cx="3733800" cy="914400"/>
          </a:xfrm>
          <a:prstGeom prst="line">
            <a:avLst/>
          </a:prstGeom>
          <a:noFill/>
          <a:ln w="50800" cap="rnd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4648200" y="4419600"/>
            <a:ext cx="3733800" cy="914400"/>
          </a:xfrm>
          <a:prstGeom prst="line">
            <a:avLst/>
          </a:prstGeom>
          <a:noFill/>
          <a:ln w="50800" cap="rnd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4648200" y="4419600"/>
            <a:ext cx="3733800" cy="914400"/>
          </a:xfrm>
          <a:prstGeom prst="line">
            <a:avLst/>
          </a:prstGeom>
          <a:noFill/>
          <a:ln w="50800" cap="rnd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02" name="Text Box 22"/>
          <p:cNvSpPr txBox="1">
            <a:spLocks noChangeArrowheads="1"/>
          </p:cNvSpPr>
          <p:nvPr/>
        </p:nvSpPr>
        <p:spPr bwMode="auto">
          <a:xfrm>
            <a:off x="4752574" y="3505200"/>
            <a:ext cx="1199367" cy="738664"/>
          </a:xfrm>
          <a:prstGeom prst="rect">
            <a:avLst/>
          </a:prstGeom>
          <a:noFill/>
          <a:ln w="50800" cap="rnd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FF6600"/>
                </a:solidFill>
                <a:latin typeface="Tahoma" pitchFamily="34" charset="0"/>
              </a:rPr>
              <a:t>Inspiratory</a:t>
            </a:r>
          </a:p>
          <a:p>
            <a:pPr algn="ctr" eaLnBrk="0" hangingPunct="0"/>
            <a:r>
              <a:rPr lang="en-US" sz="1400" b="1">
                <a:solidFill>
                  <a:srgbClr val="FF6600"/>
                </a:solidFill>
                <a:latin typeface="Tahoma" pitchFamily="34" charset="0"/>
              </a:rPr>
              <a:t>  Time</a:t>
            </a:r>
          </a:p>
          <a:p>
            <a:pPr algn="ctr" eaLnBrk="0" hangingPunct="0"/>
            <a:r>
              <a:rPr lang="en-US" sz="1400" b="1">
                <a:solidFill>
                  <a:srgbClr val="FF6600"/>
                </a:solidFill>
                <a:latin typeface="Tahoma" pitchFamily="34" charset="0"/>
              </a:rPr>
              <a:t>T</a:t>
            </a:r>
            <a:r>
              <a:rPr lang="en-US" sz="900" b="1">
                <a:solidFill>
                  <a:srgbClr val="FF6600"/>
                </a:solidFill>
                <a:latin typeface="Tahoma" pitchFamily="34" charset="0"/>
              </a:rPr>
              <a:t>I</a:t>
            </a:r>
            <a:endParaRPr lang="en-US" sz="1400" b="1">
              <a:solidFill>
                <a:srgbClr val="FF6600"/>
              </a:solidFill>
              <a:latin typeface="Tahoma" pitchFamily="34" charset="0"/>
            </a:endParaRPr>
          </a:p>
        </p:txBody>
      </p:sp>
      <p:sp>
        <p:nvSpPr>
          <p:cNvPr id="38935" name="Oval 23"/>
          <p:cNvSpPr>
            <a:spLocks noChangeArrowheads="1"/>
          </p:cNvSpPr>
          <p:nvPr/>
        </p:nvSpPr>
        <p:spPr bwMode="auto">
          <a:xfrm>
            <a:off x="4619626" y="2873257"/>
            <a:ext cx="104775" cy="519351"/>
          </a:xfrm>
          <a:prstGeom prst="ellipse">
            <a:avLst/>
          </a:prstGeom>
          <a:solidFill>
            <a:srgbClr val="FFFF00"/>
          </a:solidFill>
          <a:ln w="50800" cap="rnd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36" name="Oval 24"/>
          <p:cNvSpPr>
            <a:spLocks noChangeArrowheads="1"/>
          </p:cNvSpPr>
          <p:nvPr/>
        </p:nvSpPr>
        <p:spPr bwMode="auto">
          <a:xfrm>
            <a:off x="4610101" y="4159132"/>
            <a:ext cx="104775" cy="519351"/>
          </a:xfrm>
          <a:prstGeom prst="ellipse">
            <a:avLst/>
          </a:prstGeom>
          <a:solidFill>
            <a:srgbClr val="FFFF00"/>
          </a:solidFill>
          <a:ln w="50800" cap="rnd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37" name="Oval 25"/>
          <p:cNvSpPr>
            <a:spLocks noChangeArrowheads="1"/>
          </p:cNvSpPr>
          <p:nvPr/>
        </p:nvSpPr>
        <p:spPr bwMode="auto">
          <a:xfrm>
            <a:off x="8296276" y="4178182"/>
            <a:ext cx="104775" cy="519351"/>
          </a:xfrm>
          <a:prstGeom prst="ellipse">
            <a:avLst/>
          </a:prstGeom>
          <a:solidFill>
            <a:srgbClr val="FFFF00"/>
          </a:solidFill>
          <a:ln w="50800" cap="rnd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6494463" y="4267200"/>
            <a:ext cx="243840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07" name="Text Box 27"/>
          <p:cNvSpPr txBox="1">
            <a:spLocks noChangeArrowheads="1"/>
          </p:cNvSpPr>
          <p:nvPr/>
        </p:nvSpPr>
        <p:spPr bwMode="auto">
          <a:xfrm>
            <a:off x="6851651" y="3673475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6FF33"/>
                </a:solidFill>
                <a:latin typeface="Tahoma" pitchFamily="34" charset="0"/>
              </a:rPr>
              <a:t>Expiratory Time</a:t>
            </a:r>
          </a:p>
          <a:p>
            <a:r>
              <a:rPr lang="en-US" sz="1400" b="1">
                <a:solidFill>
                  <a:srgbClr val="66FF33"/>
                </a:solidFill>
                <a:latin typeface="Tahoma" pitchFamily="34" charset="0"/>
              </a:rPr>
              <a:t>           T</a:t>
            </a:r>
            <a:r>
              <a:rPr lang="en-US" sz="1400" b="1" baseline="-25000">
                <a:solidFill>
                  <a:srgbClr val="66FF33"/>
                </a:solidFill>
                <a:latin typeface="Tahoma" pitchFamily="34" charset="0"/>
              </a:rPr>
              <a:t>E</a:t>
            </a:r>
            <a:endParaRPr lang="en-US" sz="1400" b="1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6096000" y="4648200"/>
            <a:ext cx="381000" cy="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5770563" y="4613275"/>
            <a:ext cx="75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Insp</a:t>
            </a:r>
          </a:p>
          <a:p>
            <a:r>
              <a:rPr lang="en-US" b="1">
                <a:solidFill>
                  <a:srgbClr val="FFFF66"/>
                </a:solidFill>
              </a:rPr>
              <a:t>Pause</a:t>
            </a:r>
            <a:endParaRPr lang="en-AU" b="1">
              <a:solidFill>
                <a:srgbClr val="FFFF66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981700" y="1992313"/>
            <a:ext cx="3378200" cy="1390650"/>
            <a:chOff x="2808" y="1255"/>
            <a:chExt cx="2128" cy="876"/>
          </a:xfrm>
        </p:grpSpPr>
        <p:sp>
          <p:nvSpPr>
            <p:cNvPr id="38943" name="Oval 31"/>
            <p:cNvSpPr>
              <a:spLocks noChangeArrowheads="1"/>
            </p:cNvSpPr>
            <p:nvPr/>
          </p:nvSpPr>
          <p:spPr bwMode="auto">
            <a:xfrm>
              <a:off x="2808" y="1804"/>
              <a:ext cx="66" cy="327"/>
            </a:xfrm>
            <a:prstGeom prst="ellipse">
              <a:avLst/>
            </a:prstGeom>
            <a:solidFill>
              <a:srgbClr val="FFFF00"/>
            </a:solidFill>
            <a:ln w="50800" cap="rnd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44" name="AutoShape 32"/>
            <p:cNvSpPr>
              <a:spLocks noChangeArrowheads="1"/>
            </p:cNvSpPr>
            <p:nvPr/>
          </p:nvSpPr>
          <p:spPr bwMode="auto">
            <a:xfrm rot="12874297" flipH="1">
              <a:off x="2976" y="1440"/>
              <a:ext cx="96" cy="528"/>
            </a:xfrm>
            <a:prstGeom prst="upArrow">
              <a:avLst>
                <a:gd name="adj1" fmla="val 50000"/>
                <a:gd name="adj2" fmla="val 137500"/>
              </a:avLst>
            </a:prstGeom>
            <a:solidFill>
              <a:srgbClr val="FFFF00"/>
            </a:solidFill>
            <a:ln w="50800" cap="rnd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Text Box 33"/>
            <p:cNvSpPr txBox="1">
              <a:spLocks noChangeArrowheads="1"/>
            </p:cNvSpPr>
            <p:nvPr/>
          </p:nvSpPr>
          <p:spPr bwMode="auto">
            <a:xfrm>
              <a:off x="3158" y="1255"/>
              <a:ext cx="17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66"/>
                  </a:solidFill>
                  <a:latin typeface="Arial" charset="0"/>
                </a:rPr>
                <a:t>Inspiratory valve closes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D07C526-91E8-8E40-A72B-EC887961C1B7}"/>
              </a:ext>
            </a:extLst>
          </p:cNvPr>
          <p:cNvSpPr txBox="1"/>
          <p:nvPr/>
        </p:nvSpPr>
        <p:spPr>
          <a:xfrm>
            <a:off x="9437549" y="6292129"/>
            <a:ext cx="256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Courtesy: Prof J V </a:t>
            </a:r>
            <a:r>
              <a:rPr lang="en-US" dirty="0" err="1"/>
              <a:t>Divatia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2668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Volume vs. Pressure Control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1" y="1371600"/>
            <a:ext cx="4233863" cy="4495800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u="sng" dirty="0">
                <a:solidFill>
                  <a:srgbClr val="FF6600"/>
                </a:solidFill>
              </a:rPr>
              <a:t>Volume Preset</a:t>
            </a:r>
          </a:p>
          <a:p>
            <a:pPr eaLnBrk="1" hangingPunct="1">
              <a:spcBef>
                <a:spcPct val="0"/>
              </a:spcBef>
            </a:pPr>
            <a:endParaRPr lang="en-US" sz="2400" dirty="0"/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Set parameter is the tidal volume; airway pressure is  variable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Constant tidal volume in the face of changing lung characteristics </a:t>
            </a:r>
          </a:p>
          <a:p>
            <a:pPr eaLnBrk="1" hangingPunct="1">
              <a:spcBef>
                <a:spcPct val="0"/>
              </a:spcBef>
            </a:pPr>
            <a:endParaRPr lang="en-US" sz="2400" dirty="0"/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Patient-ventilator asynchrony due to fixed flow rate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No leak compensation</a:t>
            </a:r>
          </a:p>
        </p:txBody>
      </p:sp>
      <p:sp>
        <p:nvSpPr>
          <p:cNvPr id="7475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07126" y="1371600"/>
            <a:ext cx="4232275" cy="4495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u="sng" dirty="0">
                <a:solidFill>
                  <a:srgbClr val="FF6600"/>
                </a:solidFill>
              </a:rPr>
              <a:t>Pressure Preset</a:t>
            </a:r>
          </a:p>
          <a:p>
            <a:pPr eaLnBrk="1" hangingPunct="1">
              <a:spcBef>
                <a:spcPct val="0"/>
              </a:spcBef>
            </a:pPr>
            <a:endParaRPr lang="en-US" sz="2400" dirty="0"/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Set parameter is airway pressure; tidal volume delivered is variable </a:t>
            </a:r>
          </a:p>
          <a:p>
            <a:pPr eaLnBrk="1" hangingPunct="1">
              <a:spcBef>
                <a:spcPct val="0"/>
              </a:spcBef>
            </a:pPr>
            <a:endParaRPr lang="en-US" sz="2400" dirty="0"/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Tidal volume varies with changes in  lung characteristics </a:t>
            </a:r>
          </a:p>
          <a:p>
            <a:pPr eaLnBrk="1" hangingPunct="1">
              <a:spcBef>
                <a:spcPct val="0"/>
              </a:spcBef>
            </a:pPr>
            <a:endParaRPr lang="en-US" sz="2400" dirty="0"/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Flow will vary according to patient's demands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Compensates for leaks</a:t>
            </a:r>
          </a:p>
        </p:txBody>
      </p:sp>
      <p:sp>
        <p:nvSpPr>
          <p:cNvPr id="5" name="Oval 4"/>
          <p:cNvSpPr/>
          <p:nvPr/>
        </p:nvSpPr>
        <p:spPr>
          <a:xfrm>
            <a:off x="6207125" y="3114537"/>
            <a:ext cx="4232275" cy="1263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86270" y="4953000"/>
            <a:ext cx="3551274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3690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6"/>
          <p:cNvSpPr txBox="1">
            <a:spLocks noChangeArrowheads="1"/>
          </p:cNvSpPr>
          <p:nvPr/>
        </p:nvSpPr>
        <p:spPr bwMode="auto">
          <a:xfrm>
            <a:off x="5181600" y="654051"/>
            <a:ext cx="11047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CMV</a:t>
            </a:r>
            <a:endParaRPr lang="en-AU" sz="3600" b="1">
              <a:solidFill>
                <a:srgbClr val="FFFF00"/>
              </a:solidFill>
            </a:endParaRPr>
          </a:p>
        </p:txBody>
      </p:sp>
      <p:sp>
        <p:nvSpPr>
          <p:cNvPr id="76803" name="Rectangle 8"/>
          <p:cNvSpPr>
            <a:spLocks noChangeArrowheads="1"/>
          </p:cNvSpPr>
          <p:nvPr/>
        </p:nvSpPr>
        <p:spPr bwMode="auto">
          <a:xfrm>
            <a:off x="1981200" y="1524000"/>
            <a:ext cx="883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/>
              <a:t>All breaths are mandatory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/>
              <a:t>Preset frequency, inspiratory time/Inspiratory flow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/>
              <a:t>Pressure or volume control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/>
              <a:t>Trigger: Time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/>
              <a:t>Limit: Volume, flow or pressure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/>
              <a:t>Cycle: Time, volume 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193102526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524000" y="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Slide" r:id="rId3" imgW="4515002" imgH="3381451" progId="PowerPoint.Slide.8">
                  <p:embed/>
                </p:oleObj>
              </mc:Choice>
              <mc:Fallback>
                <p:oleObj name="Slide" r:id="rId3" imgW="4515002" imgH="3381451" progId="PowerPoint.Slide.8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4572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rnd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6172200" y="3352800"/>
          <a:ext cx="4419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5" imgW="4572000" imgH="3429000" progId="PowerPoint.Slide.8">
                  <p:embed/>
                </p:oleObj>
              </mc:Choice>
              <mc:Fallback>
                <p:oleObj name="Slide" r:id="rId5" imgW="4572000" imgH="3429000" progId="PowerPoint.Slide.8">
                  <p:embed/>
                  <p:pic>
                    <p:nvPicPr>
                      <p:cNvPr id="10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352800"/>
                        <a:ext cx="44196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rnd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10334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6781800" cy="25146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sz="1800" b="1"/>
            </a:br>
            <a:r>
              <a:rPr lang="en-US" sz="2400" b="1"/>
              <a:t>Like CMV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/>
              <a:t>Each </a:t>
            </a:r>
            <a:r>
              <a:rPr lang="en-US" sz="2400" b="1" u="sng"/>
              <a:t>additional </a:t>
            </a:r>
            <a:r>
              <a:rPr lang="en-US" sz="2400" b="1"/>
              <a:t>assisted breath at prefixed tidal volume or pressureTrigger: ventilator or patient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Monotype Sorts" pitchFamily="2" charset="2"/>
              <a:buChar char="*"/>
            </a:pPr>
            <a:r>
              <a:rPr lang="en-US" sz="2400" b="1"/>
              <a:t>Limit: Flow / volume or Pressure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Monotype Sorts" pitchFamily="2" charset="2"/>
              <a:buChar char="*"/>
            </a:pPr>
            <a:r>
              <a:rPr lang="en-US" sz="2400" b="1"/>
              <a:t>Cycling: volume or time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823269"/>
              </p:ext>
            </p:extLst>
          </p:nvPr>
        </p:nvGraphicFramePr>
        <p:xfrm>
          <a:off x="3110347" y="32004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Slide" r:id="rId4" imgW="4572000" imgH="3429000" progId="PowerPoint.Slide.8">
                  <p:embed/>
                </p:oleObj>
              </mc:Choice>
              <mc:Fallback>
                <p:oleObj name="Slide" r:id="rId4" imgW="4572000" imgH="3429000" progId="PowerPoint.Slide.8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347" y="3200400"/>
                        <a:ext cx="4572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rnd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8518525" y="577851"/>
            <a:ext cx="160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Assist</a:t>
            </a:r>
          </a:p>
          <a:p>
            <a:r>
              <a:rPr lang="en-US" sz="3600" b="1">
                <a:solidFill>
                  <a:srgbClr val="FFFF00"/>
                </a:solidFill>
              </a:rPr>
              <a:t>Control</a:t>
            </a:r>
            <a:endParaRPr lang="en-AU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2025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SIMV</a:t>
            </a:r>
            <a:endParaRPr lang="en-A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7772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</a:rPr>
              <a:t>IMV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Machine triggered breaths with spontaneous breaths allowed in between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</a:rPr>
              <a:t>SIMV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Synchronised mandatory breaths with spontaneous breaths allowed in between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Ventilator creates a time window around the scheduled delivery of mandatory breath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If a patient effort is detected, it synchronises the machine breath with the patient’s inspiration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If no patient effort is detected, it delivers a breath at the scheduled time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630180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A109-497B-8E40-92BE-511C2DCF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5"/>
            <a:ext cx="10515600" cy="1325563"/>
          </a:xfrm>
        </p:spPr>
        <p:txBody>
          <a:bodyPr/>
          <a:lstStyle/>
          <a:p>
            <a:r>
              <a:rPr lang="en-US" b="1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E15AA-3385-5F45-B752-CEA354F3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1040"/>
            <a:ext cx="10515600" cy="5026124"/>
          </a:xfrm>
        </p:spPr>
        <p:txBody>
          <a:bodyPr>
            <a:noAutofit/>
          </a:bodyPr>
          <a:lstStyle/>
          <a:p>
            <a:r>
              <a:rPr lang="en-US" dirty="0"/>
              <a:t>Sensitization</a:t>
            </a:r>
          </a:p>
          <a:p>
            <a:r>
              <a:rPr lang="en-US" dirty="0"/>
              <a:t>Background of MV</a:t>
            </a:r>
          </a:p>
          <a:p>
            <a:r>
              <a:rPr lang="en-US" dirty="0"/>
              <a:t>Indications</a:t>
            </a:r>
          </a:p>
          <a:p>
            <a:r>
              <a:rPr lang="en-US" dirty="0"/>
              <a:t>Classification</a:t>
            </a:r>
          </a:p>
          <a:p>
            <a:r>
              <a:rPr lang="en-US" dirty="0"/>
              <a:t>Basic design and concepts: ventilator design and modes</a:t>
            </a:r>
          </a:p>
          <a:p>
            <a:r>
              <a:rPr lang="en-US" dirty="0"/>
              <a:t>Initial ventilator setting</a:t>
            </a:r>
          </a:p>
          <a:p>
            <a:r>
              <a:rPr lang="en-US" dirty="0"/>
              <a:t>Troubleshooting</a:t>
            </a:r>
          </a:p>
          <a:p>
            <a:r>
              <a:rPr lang="en-US" dirty="0"/>
              <a:t>Monitoring during MV</a:t>
            </a:r>
          </a:p>
          <a:p>
            <a:r>
              <a:rPr lang="en-US" dirty="0"/>
              <a:t>Complications</a:t>
            </a:r>
          </a:p>
          <a:p>
            <a:r>
              <a:rPr lang="en-US" dirty="0"/>
              <a:t>Weaning from MV</a:t>
            </a:r>
          </a:p>
        </p:txBody>
      </p:sp>
    </p:spTree>
    <p:extLst>
      <p:ext uri="{BB962C8B-B14F-4D97-AF65-F5344CB8AC3E}">
        <p14:creationId xmlns:p14="http://schemas.microsoft.com/office/powerpoint/2010/main" val="372563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Oval 2"/>
          <p:cNvSpPr>
            <a:spLocks noChangeArrowheads="1"/>
          </p:cNvSpPr>
          <p:nvPr/>
        </p:nvSpPr>
        <p:spPr bwMode="auto">
          <a:xfrm>
            <a:off x="5715000" y="2286000"/>
            <a:ext cx="1600200" cy="4114800"/>
          </a:xfrm>
          <a:prstGeom prst="ellipse">
            <a:avLst/>
          </a:prstGeom>
          <a:noFill/>
          <a:ln w="50800" cap="rnd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1524000" y="3762376"/>
            <a:ext cx="1752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badi MT Condensed Light" pitchFamily="34" charset="0"/>
              </a:rPr>
              <a:t>Pressure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2193926" y="2238375"/>
            <a:ext cx="71378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>
                <a:solidFill>
                  <a:srgbClr val="FF5050"/>
                </a:solidFill>
                <a:latin typeface="Abadi MT Condensed Light" pitchFamily="34" charset="0"/>
              </a:rPr>
              <a:t>Flow</a:t>
            </a:r>
          </a:p>
        </p:txBody>
      </p:sp>
      <p:sp>
        <p:nvSpPr>
          <p:cNvPr id="80901" name="Rectangle 7"/>
          <p:cNvSpPr>
            <a:spLocks noChangeArrowheads="1"/>
          </p:cNvSpPr>
          <p:nvPr/>
        </p:nvSpPr>
        <p:spPr bwMode="auto">
          <a:xfrm>
            <a:off x="2133601" y="5348288"/>
            <a:ext cx="105131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>
                <a:solidFill>
                  <a:schemeClr val="accent2"/>
                </a:solidFill>
                <a:latin typeface="Abadi MT Condensed Light" pitchFamily="34" charset="0"/>
              </a:rPr>
              <a:t>Volume</a:t>
            </a:r>
          </a:p>
        </p:txBody>
      </p:sp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2209801" y="2619376"/>
            <a:ext cx="9318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5050"/>
                </a:solidFill>
                <a:latin typeface="Tahoma" pitchFamily="34" charset="0"/>
              </a:rPr>
              <a:t>(L/min)</a:t>
            </a:r>
          </a:p>
        </p:txBody>
      </p:sp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2057400" y="4143376"/>
            <a:ext cx="11255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FF00"/>
                </a:solidFill>
                <a:latin typeface="Tahoma" pitchFamily="34" charset="0"/>
              </a:rPr>
              <a:t>(cm H</a:t>
            </a:r>
            <a:r>
              <a:rPr lang="en-US" baseline="-25000">
                <a:solidFill>
                  <a:srgbClr val="FFFF00"/>
                </a:solidFill>
                <a:latin typeface="Tahoma" pitchFamily="34" charset="0"/>
              </a:rPr>
              <a:t>2</a:t>
            </a:r>
            <a:r>
              <a:rPr lang="en-US">
                <a:solidFill>
                  <a:srgbClr val="FFFF00"/>
                </a:solidFill>
                <a:latin typeface="Tahoma" pitchFamily="34" charset="0"/>
              </a:rPr>
              <a:t>O)</a:t>
            </a:r>
          </a:p>
        </p:txBody>
      </p:sp>
      <p:sp>
        <p:nvSpPr>
          <p:cNvPr id="80904" name="Text Box 10"/>
          <p:cNvSpPr txBox="1">
            <a:spLocks noChangeArrowheads="1"/>
          </p:cNvSpPr>
          <p:nvPr/>
        </p:nvSpPr>
        <p:spPr bwMode="auto">
          <a:xfrm>
            <a:off x="2362200" y="5653088"/>
            <a:ext cx="603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Tahoma" pitchFamily="34" charset="0"/>
              </a:rPr>
              <a:t>(ml)</a:t>
            </a:r>
          </a:p>
        </p:txBody>
      </p:sp>
      <p:sp>
        <p:nvSpPr>
          <p:cNvPr id="80905" name="Line 12"/>
          <p:cNvSpPr>
            <a:spLocks noChangeShapeType="1"/>
          </p:cNvSpPr>
          <p:nvPr/>
        </p:nvSpPr>
        <p:spPr bwMode="auto">
          <a:xfrm>
            <a:off x="3505200" y="1524000"/>
            <a:ext cx="0" cy="45720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Line 13"/>
          <p:cNvSpPr>
            <a:spLocks noChangeShapeType="1"/>
          </p:cNvSpPr>
          <p:nvPr/>
        </p:nvSpPr>
        <p:spPr bwMode="auto">
          <a:xfrm>
            <a:off x="3505200" y="2971800"/>
            <a:ext cx="5638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Line 14"/>
          <p:cNvSpPr>
            <a:spLocks noChangeShapeType="1"/>
          </p:cNvSpPr>
          <p:nvPr/>
        </p:nvSpPr>
        <p:spPr bwMode="auto">
          <a:xfrm>
            <a:off x="3505200" y="4800600"/>
            <a:ext cx="5638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5"/>
          <p:cNvSpPr>
            <a:spLocks noChangeShapeType="1"/>
          </p:cNvSpPr>
          <p:nvPr/>
        </p:nvSpPr>
        <p:spPr bwMode="auto">
          <a:xfrm>
            <a:off x="3505200" y="6096000"/>
            <a:ext cx="5638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7696201" y="6172200"/>
            <a:ext cx="10999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Light" pitchFamily="34" charset="0"/>
              </a:rPr>
              <a:t>Time (sec)</a:t>
            </a:r>
          </a:p>
        </p:txBody>
      </p:sp>
      <p:sp>
        <p:nvSpPr>
          <p:cNvPr id="106513" name="Freeform 17"/>
          <p:cNvSpPr>
            <a:spLocks/>
          </p:cNvSpPr>
          <p:nvPr/>
        </p:nvSpPr>
        <p:spPr bwMode="auto">
          <a:xfrm>
            <a:off x="3886201" y="4057650"/>
            <a:ext cx="2201863" cy="742950"/>
          </a:xfrm>
          <a:custGeom>
            <a:avLst/>
            <a:gdLst>
              <a:gd name="T0" fmla="*/ 0 w 1344"/>
              <a:gd name="T1" fmla="*/ 2147483647 h 468"/>
              <a:gd name="T2" fmla="*/ 2147483647 w 1344"/>
              <a:gd name="T3" fmla="*/ 2147483647 h 468"/>
              <a:gd name="T4" fmla="*/ 2147483647 w 1344"/>
              <a:gd name="T5" fmla="*/ 2147483647 h 468"/>
              <a:gd name="T6" fmla="*/ 2147483647 w 1344"/>
              <a:gd name="T7" fmla="*/ 2147483647 h 468"/>
              <a:gd name="T8" fmla="*/ 2147483647 w 1344"/>
              <a:gd name="T9" fmla="*/ 2147483647 h 468"/>
              <a:gd name="T10" fmla="*/ 2147483647 w 1344"/>
              <a:gd name="T11" fmla="*/ 0 h 468"/>
              <a:gd name="T12" fmla="*/ 2147483647 w 1344"/>
              <a:gd name="T13" fmla="*/ 0 h 468"/>
              <a:gd name="T14" fmla="*/ 2147483647 w 1344"/>
              <a:gd name="T15" fmla="*/ 0 h 468"/>
              <a:gd name="T16" fmla="*/ 2147483647 w 1344"/>
              <a:gd name="T17" fmla="*/ 2147483647 h 468"/>
              <a:gd name="T18" fmla="*/ 2147483647 w 1344"/>
              <a:gd name="T19" fmla="*/ 2147483647 h 468"/>
              <a:gd name="T20" fmla="*/ 2147483647 w 1344"/>
              <a:gd name="T21" fmla="*/ 2147483647 h 468"/>
              <a:gd name="T22" fmla="*/ 2147483647 w 1344"/>
              <a:gd name="T23" fmla="*/ 2147483647 h 468"/>
              <a:gd name="T24" fmla="*/ 2147483647 w 1344"/>
              <a:gd name="T25" fmla="*/ 2147483647 h 468"/>
              <a:gd name="T26" fmla="*/ 2147483647 w 1344"/>
              <a:gd name="T27" fmla="*/ 2147483647 h 468"/>
              <a:gd name="T28" fmla="*/ 2147483647 w 1344"/>
              <a:gd name="T29" fmla="*/ 2147483647 h 4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44"/>
              <a:gd name="T46" fmla="*/ 0 h 468"/>
              <a:gd name="T47" fmla="*/ 1344 w 1344"/>
              <a:gd name="T48" fmla="*/ 468 h 4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44" h="468">
                <a:moveTo>
                  <a:pt x="0" y="460"/>
                </a:moveTo>
                <a:lnTo>
                  <a:pt x="24" y="252"/>
                </a:lnTo>
                <a:lnTo>
                  <a:pt x="44" y="132"/>
                </a:lnTo>
                <a:lnTo>
                  <a:pt x="52" y="68"/>
                </a:lnTo>
                <a:lnTo>
                  <a:pt x="84" y="20"/>
                </a:lnTo>
                <a:lnTo>
                  <a:pt x="128" y="0"/>
                </a:lnTo>
                <a:lnTo>
                  <a:pt x="264" y="0"/>
                </a:lnTo>
                <a:lnTo>
                  <a:pt x="480" y="0"/>
                </a:lnTo>
                <a:lnTo>
                  <a:pt x="480" y="184"/>
                </a:lnTo>
                <a:lnTo>
                  <a:pt x="480" y="304"/>
                </a:lnTo>
                <a:lnTo>
                  <a:pt x="488" y="340"/>
                </a:lnTo>
                <a:lnTo>
                  <a:pt x="528" y="372"/>
                </a:lnTo>
                <a:lnTo>
                  <a:pt x="596" y="416"/>
                </a:lnTo>
                <a:lnTo>
                  <a:pt x="720" y="468"/>
                </a:lnTo>
                <a:lnTo>
                  <a:pt x="1344" y="468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14" name="Freeform 18"/>
          <p:cNvSpPr>
            <a:spLocks/>
          </p:cNvSpPr>
          <p:nvPr/>
        </p:nvSpPr>
        <p:spPr bwMode="auto">
          <a:xfrm>
            <a:off x="3898901" y="1981200"/>
            <a:ext cx="773113" cy="1003300"/>
          </a:xfrm>
          <a:custGeom>
            <a:avLst/>
            <a:gdLst>
              <a:gd name="T0" fmla="*/ 0 w 472"/>
              <a:gd name="T1" fmla="*/ 2147483647 h 632"/>
              <a:gd name="T2" fmla="*/ 0 w 472"/>
              <a:gd name="T3" fmla="*/ 2147483647 h 632"/>
              <a:gd name="T4" fmla="*/ 0 w 472"/>
              <a:gd name="T5" fmla="*/ 2147483647 h 632"/>
              <a:gd name="T6" fmla="*/ 0 w 472"/>
              <a:gd name="T7" fmla="*/ 2147483647 h 632"/>
              <a:gd name="T8" fmla="*/ 0 w 472"/>
              <a:gd name="T9" fmla="*/ 2147483647 h 632"/>
              <a:gd name="T10" fmla="*/ 0 w 472"/>
              <a:gd name="T11" fmla="*/ 0 h 632"/>
              <a:gd name="T12" fmla="*/ 2147483647 w 472"/>
              <a:gd name="T13" fmla="*/ 2147483647 h 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2"/>
              <a:gd name="T22" fmla="*/ 0 h 632"/>
              <a:gd name="T23" fmla="*/ 472 w 472"/>
              <a:gd name="T24" fmla="*/ 632 h 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2" h="632">
                <a:moveTo>
                  <a:pt x="0" y="534"/>
                </a:moveTo>
                <a:lnTo>
                  <a:pt x="0" y="575"/>
                </a:lnTo>
                <a:lnTo>
                  <a:pt x="0" y="624"/>
                </a:lnTo>
                <a:lnTo>
                  <a:pt x="0" y="401"/>
                </a:lnTo>
                <a:lnTo>
                  <a:pt x="0" y="178"/>
                </a:lnTo>
                <a:lnTo>
                  <a:pt x="0" y="0"/>
                </a:lnTo>
                <a:lnTo>
                  <a:pt x="472" y="632"/>
                </a:lnTo>
              </a:path>
            </a:pathLst>
          </a:custGeom>
          <a:noFill/>
          <a:ln w="50800" cap="rnd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15" name="Freeform 19"/>
          <p:cNvSpPr>
            <a:spLocks/>
          </p:cNvSpPr>
          <p:nvPr/>
        </p:nvSpPr>
        <p:spPr bwMode="auto">
          <a:xfrm>
            <a:off x="4672014" y="2970214"/>
            <a:ext cx="1576387" cy="687387"/>
          </a:xfrm>
          <a:custGeom>
            <a:avLst/>
            <a:gdLst>
              <a:gd name="T0" fmla="*/ 0 w 1000"/>
              <a:gd name="T1" fmla="*/ 2147483647 h 433"/>
              <a:gd name="T2" fmla="*/ 0 w 1000"/>
              <a:gd name="T3" fmla="*/ 2147483647 h 433"/>
              <a:gd name="T4" fmla="*/ 2147483647 w 1000"/>
              <a:gd name="T5" fmla="*/ 2147483647 h 433"/>
              <a:gd name="T6" fmla="*/ 2147483647 w 1000"/>
              <a:gd name="T7" fmla="*/ 2147483647 h 433"/>
              <a:gd name="T8" fmla="*/ 2147483647 w 1000"/>
              <a:gd name="T9" fmla="*/ 2147483647 h 433"/>
              <a:gd name="T10" fmla="*/ 2147483647 w 1000"/>
              <a:gd name="T11" fmla="*/ 2147483647 h 433"/>
              <a:gd name="T12" fmla="*/ 2147483647 w 1000"/>
              <a:gd name="T13" fmla="*/ 2147483647 h 433"/>
              <a:gd name="T14" fmla="*/ 2147483647 w 1000"/>
              <a:gd name="T15" fmla="*/ 0 h 433"/>
              <a:gd name="T16" fmla="*/ 2147483647 w 1000"/>
              <a:gd name="T17" fmla="*/ 2147483647 h 4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0"/>
              <a:gd name="T28" fmla="*/ 0 h 433"/>
              <a:gd name="T29" fmla="*/ 1000 w 1000"/>
              <a:gd name="T30" fmla="*/ 433 h 4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0" h="433">
                <a:moveTo>
                  <a:pt x="0" y="17"/>
                </a:moveTo>
                <a:lnTo>
                  <a:pt x="0" y="433"/>
                </a:lnTo>
                <a:lnTo>
                  <a:pt x="80" y="389"/>
                </a:lnTo>
                <a:lnTo>
                  <a:pt x="140" y="345"/>
                </a:lnTo>
                <a:lnTo>
                  <a:pt x="192" y="273"/>
                </a:lnTo>
                <a:lnTo>
                  <a:pt x="252" y="153"/>
                </a:lnTo>
                <a:lnTo>
                  <a:pt x="296" y="57"/>
                </a:lnTo>
                <a:lnTo>
                  <a:pt x="327" y="0"/>
                </a:lnTo>
                <a:lnTo>
                  <a:pt x="1000" y="1"/>
                </a:lnTo>
              </a:path>
            </a:pathLst>
          </a:custGeom>
          <a:noFill/>
          <a:ln w="50800" cap="rnd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16" name="Freeform 20"/>
          <p:cNvSpPr>
            <a:spLocks/>
          </p:cNvSpPr>
          <p:nvPr/>
        </p:nvSpPr>
        <p:spPr bwMode="auto">
          <a:xfrm>
            <a:off x="7543800" y="4057650"/>
            <a:ext cx="2133600" cy="742950"/>
          </a:xfrm>
          <a:custGeom>
            <a:avLst/>
            <a:gdLst>
              <a:gd name="T0" fmla="*/ 0 w 1344"/>
              <a:gd name="T1" fmla="*/ 2147483647 h 468"/>
              <a:gd name="T2" fmla="*/ 2147483647 w 1344"/>
              <a:gd name="T3" fmla="*/ 2147483647 h 468"/>
              <a:gd name="T4" fmla="*/ 2147483647 w 1344"/>
              <a:gd name="T5" fmla="*/ 2147483647 h 468"/>
              <a:gd name="T6" fmla="*/ 2147483647 w 1344"/>
              <a:gd name="T7" fmla="*/ 2147483647 h 468"/>
              <a:gd name="T8" fmla="*/ 2147483647 w 1344"/>
              <a:gd name="T9" fmla="*/ 2147483647 h 468"/>
              <a:gd name="T10" fmla="*/ 2147483647 w 1344"/>
              <a:gd name="T11" fmla="*/ 0 h 468"/>
              <a:gd name="T12" fmla="*/ 2147483647 w 1344"/>
              <a:gd name="T13" fmla="*/ 0 h 468"/>
              <a:gd name="T14" fmla="*/ 2147483647 w 1344"/>
              <a:gd name="T15" fmla="*/ 0 h 468"/>
              <a:gd name="T16" fmla="*/ 2147483647 w 1344"/>
              <a:gd name="T17" fmla="*/ 2147483647 h 468"/>
              <a:gd name="T18" fmla="*/ 2147483647 w 1344"/>
              <a:gd name="T19" fmla="*/ 2147483647 h 468"/>
              <a:gd name="T20" fmla="*/ 2147483647 w 1344"/>
              <a:gd name="T21" fmla="*/ 2147483647 h 468"/>
              <a:gd name="T22" fmla="*/ 2147483647 w 1344"/>
              <a:gd name="T23" fmla="*/ 2147483647 h 468"/>
              <a:gd name="T24" fmla="*/ 2147483647 w 1344"/>
              <a:gd name="T25" fmla="*/ 2147483647 h 468"/>
              <a:gd name="T26" fmla="*/ 2147483647 w 1344"/>
              <a:gd name="T27" fmla="*/ 2147483647 h 468"/>
              <a:gd name="T28" fmla="*/ 2147483647 w 1344"/>
              <a:gd name="T29" fmla="*/ 2147483647 h 4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44"/>
              <a:gd name="T46" fmla="*/ 0 h 468"/>
              <a:gd name="T47" fmla="*/ 1344 w 1344"/>
              <a:gd name="T48" fmla="*/ 468 h 4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44" h="468">
                <a:moveTo>
                  <a:pt x="0" y="460"/>
                </a:moveTo>
                <a:lnTo>
                  <a:pt x="24" y="252"/>
                </a:lnTo>
                <a:lnTo>
                  <a:pt x="44" y="132"/>
                </a:lnTo>
                <a:lnTo>
                  <a:pt x="52" y="68"/>
                </a:lnTo>
                <a:lnTo>
                  <a:pt x="84" y="20"/>
                </a:lnTo>
                <a:lnTo>
                  <a:pt x="128" y="0"/>
                </a:lnTo>
                <a:lnTo>
                  <a:pt x="264" y="0"/>
                </a:lnTo>
                <a:lnTo>
                  <a:pt x="480" y="0"/>
                </a:lnTo>
                <a:lnTo>
                  <a:pt x="480" y="184"/>
                </a:lnTo>
                <a:lnTo>
                  <a:pt x="480" y="304"/>
                </a:lnTo>
                <a:lnTo>
                  <a:pt x="488" y="340"/>
                </a:lnTo>
                <a:lnTo>
                  <a:pt x="528" y="372"/>
                </a:lnTo>
                <a:lnTo>
                  <a:pt x="596" y="416"/>
                </a:lnTo>
                <a:lnTo>
                  <a:pt x="720" y="468"/>
                </a:lnTo>
                <a:lnTo>
                  <a:pt x="1344" y="468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17" name="Freeform 21"/>
          <p:cNvSpPr>
            <a:spLocks/>
          </p:cNvSpPr>
          <p:nvPr/>
        </p:nvSpPr>
        <p:spPr bwMode="auto">
          <a:xfrm>
            <a:off x="7556500" y="1981200"/>
            <a:ext cx="749300" cy="1003300"/>
          </a:xfrm>
          <a:custGeom>
            <a:avLst/>
            <a:gdLst>
              <a:gd name="T0" fmla="*/ 0 w 472"/>
              <a:gd name="T1" fmla="*/ 2147483647 h 632"/>
              <a:gd name="T2" fmla="*/ 0 w 472"/>
              <a:gd name="T3" fmla="*/ 2147483647 h 632"/>
              <a:gd name="T4" fmla="*/ 0 w 472"/>
              <a:gd name="T5" fmla="*/ 2147483647 h 632"/>
              <a:gd name="T6" fmla="*/ 0 w 472"/>
              <a:gd name="T7" fmla="*/ 2147483647 h 632"/>
              <a:gd name="T8" fmla="*/ 0 w 472"/>
              <a:gd name="T9" fmla="*/ 2147483647 h 632"/>
              <a:gd name="T10" fmla="*/ 0 w 472"/>
              <a:gd name="T11" fmla="*/ 0 h 632"/>
              <a:gd name="T12" fmla="*/ 2147483647 w 472"/>
              <a:gd name="T13" fmla="*/ 2147483647 h 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2"/>
              <a:gd name="T22" fmla="*/ 0 h 632"/>
              <a:gd name="T23" fmla="*/ 472 w 472"/>
              <a:gd name="T24" fmla="*/ 632 h 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2" h="632">
                <a:moveTo>
                  <a:pt x="0" y="534"/>
                </a:moveTo>
                <a:lnTo>
                  <a:pt x="0" y="575"/>
                </a:lnTo>
                <a:lnTo>
                  <a:pt x="0" y="624"/>
                </a:lnTo>
                <a:lnTo>
                  <a:pt x="0" y="401"/>
                </a:lnTo>
                <a:lnTo>
                  <a:pt x="0" y="178"/>
                </a:lnTo>
                <a:lnTo>
                  <a:pt x="0" y="0"/>
                </a:lnTo>
                <a:lnTo>
                  <a:pt x="472" y="632"/>
                </a:lnTo>
              </a:path>
            </a:pathLst>
          </a:custGeom>
          <a:noFill/>
          <a:ln w="50800" cap="rnd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18" name="Freeform 22"/>
          <p:cNvSpPr>
            <a:spLocks/>
          </p:cNvSpPr>
          <p:nvPr/>
        </p:nvSpPr>
        <p:spPr bwMode="auto">
          <a:xfrm>
            <a:off x="8305800" y="2970214"/>
            <a:ext cx="1333500" cy="687387"/>
          </a:xfrm>
          <a:custGeom>
            <a:avLst/>
            <a:gdLst>
              <a:gd name="T0" fmla="*/ 0 w 840"/>
              <a:gd name="T1" fmla="*/ 2147483647 h 433"/>
              <a:gd name="T2" fmla="*/ 0 w 840"/>
              <a:gd name="T3" fmla="*/ 2147483647 h 433"/>
              <a:gd name="T4" fmla="*/ 2147483647 w 840"/>
              <a:gd name="T5" fmla="*/ 2147483647 h 433"/>
              <a:gd name="T6" fmla="*/ 2147483647 w 840"/>
              <a:gd name="T7" fmla="*/ 2147483647 h 433"/>
              <a:gd name="T8" fmla="*/ 2147483647 w 840"/>
              <a:gd name="T9" fmla="*/ 2147483647 h 433"/>
              <a:gd name="T10" fmla="*/ 2147483647 w 840"/>
              <a:gd name="T11" fmla="*/ 2147483647 h 433"/>
              <a:gd name="T12" fmla="*/ 2147483647 w 840"/>
              <a:gd name="T13" fmla="*/ 2147483647 h 433"/>
              <a:gd name="T14" fmla="*/ 2147483647 w 840"/>
              <a:gd name="T15" fmla="*/ 0 h 433"/>
              <a:gd name="T16" fmla="*/ 2147483647 w 840"/>
              <a:gd name="T17" fmla="*/ 2147483647 h 4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0"/>
              <a:gd name="T28" fmla="*/ 0 h 433"/>
              <a:gd name="T29" fmla="*/ 840 w 840"/>
              <a:gd name="T30" fmla="*/ 433 h 4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0" h="433">
                <a:moveTo>
                  <a:pt x="0" y="17"/>
                </a:moveTo>
                <a:lnTo>
                  <a:pt x="0" y="433"/>
                </a:lnTo>
                <a:lnTo>
                  <a:pt x="80" y="389"/>
                </a:lnTo>
                <a:lnTo>
                  <a:pt x="140" y="345"/>
                </a:lnTo>
                <a:lnTo>
                  <a:pt x="192" y="273"/>
                </a:lnTo>
                <a:lnTo>
                  <a:pt x="252" y="153"/>
                </a:lnTo>
                <a:lnTo>
                  <a:pt x="296" y="57"/>
                </a:lnTo>
                <a:lnTo>
                  <a:pt x="327" y="0"/>
                </a:lnTo>
                <a:lnTo>
                  <a:pt x="840" y="1"/>
                </a:lnTo>
              </a:path>
            </a:pathLst>
          </a:custGeom>
          <a:noFill/>
          <a:ln w="50800" cap="rnd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19" name="Freeform 23"/>
          <p:cNvSpPr>
            <a:spLocks/>
          </p:cNvSpPr>
          <p:nvPr/>
        </p:nvSpPr>
        <p:spPr bwMode="auto">
          <a:xfrm>
            <a:off x="7315200" y="4800600"/>
            <a:ext cx="230188" cy="230188"/>
          </a:xfrm>
          <a:custGeom>
            <a:avLst/>
            <a:gdLst>
              <a:gd name="T0" fmla="*/ 0 w 145"/>
              <a:gd name="T1" fmla="*/ 0 h 145"/>
              <a:gd name="T2" fmla="*/ 2147483647 w 145"/>
              <a:gd name="T3" fmla="*/ 2147483647 h 145"/>
              <a:gd name="T4" fmla="*/ 2147483647 w 145"/>
              <a:gd name="T5" fmla="*/ 0 h 145"/>
              <a:gd name="T6" fmla="*/ 0 60000 65536"/>
              <a:gd name="T7" fmla="*/ 0 60000 65536"/>
              <a:gd name="T8" fmla="*/ 0 60000 65536"/>
              <a:gd name="T9" fmla="*/ 0 w 145"/>
              <a:gd name="T10" fmla="*/ 0 h 145"/>
              <a:gd name="T11" fmla="*/ 145 w 145"/>
              <a:gd name="T12" fmla="*/ 145 h 1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" h="145">
                <a:moveTo>
                  <a:pt x="0" y="0"/>
                </a:moveTo>
                <a:lnTo>
                  <a:pt x="48" y="144"/>
                </a:lnTo>
                <a:lnTo>
                  <a:pt x="144" y="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20" name="Freeform 24"/>
          <p:cNvSpPr>
            <a:spLocks/>
          </p:cNvSpPr>
          <p:nvPr/>
        </p:nvSpPr>
        <p:spPr bwMode="auto">
          <a:xfrm>
            <a:off x="3657600" y="4800600"/>
            <a:ext cx="230188" cy="230188"/>
          </a:xfrm>
          <a:custGeom>
            <a:avLst/>
            <a:gdLst>
              <a:gd name="T0" fmla="*/ 0 w 145"/>
              <a:gd name="T1" fmla="*/ 0 h 145"/>
              <a:gd name="T2" fmla="*/ 2147483647 w 145"/>
              <a:gd name="T3" fmla="*/ 2147483647 h 145"/>
              <a:gd name="T4" fmla="*/ 2147483647 w 145"/>
              <a:gd name="T5" fmla="*/ 0 h 145"/>
              <a:gd name="T6" fmla="*/ 0 60000 65536"/>
              <a:gd name="T7" fmla="*/ 0 60000 65536"/>
              <a:gd name="T8" fmla="*/ 0 60000 65536"/>
              <a:gd name="T9" fmla="*/ 0 w 145"/>
              <a:gd name="T10" fmla="*/ 0 h 145"/>
              <a:gd name="T11" fmla="*/ 145 w 145"/>
              <a:gd name="T12" fmla="*/ 145 h 1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" h="145">
                <a:moveTo>
                  <a:pt x="0" y="0"/>
                </a:moveTo>
                <a:lnTo>
                  <a:pt x="48" y="144"/>
                </a:lnTo>
                <a:lnTo>
                  <a:pt x="144" y="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21" name="Freeform 25"/>
          <p:cNvSpPr>
            <a:spLocks/>
          </p:cNvSpPr>
          <p:nvPr/>
        </p:nvSpPr>
        <p:spPr bwMode="auto">
          <a:xfrm>
            <a:off x="6248400" y="2667001"/>
            <a:ext cx="1295400" cy="684213"/>
          </a:xfrm>
          <a:custGeom>
            <a:avLst/>
            <a:gdLst>
              <a:gd name="T0" fmla="*/ 0 w 816"/>
              <a:gd name="T1" fmla="*/ 2147483647 h 431"/>
              <a:gd name="T2" fmla="*/ 0 w 816"/>
              <a:gd name="T3" fmla="*/ 2147483647 h 431"/>
              <a:gd name="T4" fmla="*/ 2147483647 w 816"/>
              <a:gd name="T5" fmla="*/ 0 h 431"/>
              <a:gd name="T6" fmla="*/ 2147483647 w 816"/>
              <a:gd name="T7" fmla="*/ 0 h 431"/>
              <a:gd name="T8" fmla="*/ 2147483647 w 816"/>
              <a:gd name="T9" fmla="*/ 2147483647 h 431"/>
              <a:gd name="T10" fmla="*/ 2147483647 w 816"/>
              <a:gd name="T11" fmla="*/ 2147483647 h 431"/>
              <a:gd name="T12" fmla="*/ 2147483647 w 816"/>
              <a:gd name="T13" fmla="*/ 2147483647 h 431"/>
              <a:gd name="T14" fmla="*/ 2147483647 w 816"/>
              <a:gd name="T15" fmla="*/ 2147483647 h 431"/>
              <a:gd name="T16" fmla="*/ 2147483647 w 816"/>
              <a:gd name="T17" fmla="*/ 2147483647 h 431"/>
              <a:gd name="T18" fmla="*/ 2147483647 w 816"/>
              <a:gd name="T19" fmla="*/ 2147483647 h 431"/>
              <a:gd name="T20" fmla="*/ 2147483647 w 816"/>
              <a:gd name="T21" fmla="*/ 2147483647 h 4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16"/>
              <a:gd name="T34" fmla="*/ 0 h 431"/>
              <a:gd name="T35" fmla="*/ 816 w 816"/>
              <a:gd name="T36" fmla="*/ 431 h 4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16" h="431">
                <a:moveTo>
                  <a:pt x="0" y="194"/>
                </a:moveTo>
                <a:lnTo>
                  <a:pt x="0" y="66"/>
                </a:lnTo>
                <a:lnTo>
                  <a:pt x="41" y="0"/>
                </a:lnTo>
                <a:lnTo>
                  <a:pt x="126" y="0"/>
                </a:lnTo>
                <a:lnTo>
                  <a:pt x="168" y="32"/>
                </a:lnTo>
                <a:lnTo>
                  <a:pt x="218" y="141"/>
                </a:lnTo>
                <a:lnTo>
                  <a:pt x="246" y="256"/>
                </a:lnTo>
                <a:lnTo>
                  <a:pt x="273" y="431"/>
                </a:lnTo>
                <a:lnTo>
                  <a:pt x="355" y="285"/>
                </a:lnTo>
                <a:lnTo>
                  <a:pt x="384" y="200"/>
                </a:lnTo>
                <a:lnTo>
                  <a:pt x="816" y="200"/>
                </a:lnTo>
              </a:path>
            </a:pathLst>
          </a:custGeom>
          <a:noFill/>
          <a:ln w="50800" cap="rnd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22" name="Freeform 26"/>
          <p:cNvSpPr>
            <a:spLocks/>
          </p:cNvSpPr>
          <p:nvPr/>
        </p:nvSpPr>
        <p:spPr bwMode="auto">
          <a:xfrm>
            <a:off x="6121400" y="5486400"/>
            <a:ext cx="1270000" cy="622300"/>
          </a:xfrm>
          <a:custGeom>
            <a:avLst/>
            <a:gdLst>
              <a:gd name="T0" fmla="*/ 0 w 800"/>
              <a:gd name="T1" fmla="*/ 2147483647 h 392"/>
              <a:gd name="T2" fmla="*/ 2147483647 w 800"/>
              <a:gd name="T3" fmla="*/ 2147483647 h 392"/>
              <a:gd name="T4" fmla="*/ 2147483647 w 800"/>
              <a:gd name="T5" fmla="*/ 0 h 392"/>
              <a:gd name="T6" fmla="*/ 2147483647 w 800"/>
              <a:gd name="T7" fmla="*/ 2147483647 h 392"/>
              <a:gd name="T8" fmla="*/ 2147483647 w 800"/>
              <a:gd name="T9" fmla="*/ 2147483647 h 392"/>
              <a:gd name="T10" fmla="*/ 2147483647 w 800"/>
              <a:gd name="T11" fmla="*/ 2147483647 h 392"/>
              <a:gd name="T12" fmla="*/ 2147483647 w 800"/>
              <a:gd name="T13" fmla="*/ 2147483647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0"/>
              <a:gd name="T22" fmla="*/ 0 h 392"/>
              <a:gd name="T23" fmla="*/ 800 w 800"/>
              <a:gd name="T24" fmla="*/ 392 h 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0" h="392">
                <a:moveTo>
                  <a:pt x="0" y="389"/>
                </a:moveTo>
                <a:lnTo>
                  <a:pt x="98" y="194"/>
                </a:lnTo>
                <a:lnTo>
                  <a:pt x="195" y="0"/>
                </a:lnTo>
                <a:lnTo>
                  <a:pt x="253" y="194"/>
                </a:lnTo>
                <a:lnTo>
                  <a:pt x="312" y="305"/>
                </a:lnTo>
                <a:lnTo>
                  <a:pt x="410" y="389"/>
                </a:lnTo>
                <a:lnTo>
                  <a:pt x="800" y="392"/>
                </a:lnTo>
              </a:path>
            </a:pathLst>
          </a:custGeom>
          <a:noFill/>
          <a:ln w="50800" cap="rnd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23" name="Freeform 27"/>
          <p:cNvSpPr>
            <a:spLocks/>
          </p:cNvSpPr>
          <p:nvPr/>
        </p:nvSpPr>
        <p:spPr bwMode="auto">
          <a:xfrm>
            <a:off x="6096000" y="4622800"/>
            <a:ext cx="1181100" cy="406400"/>
          </a:xfrm>
          <a:custGeom>
            <a:avLst/>
            <a:gdLst>
              <a:gd name="T0" fmla="*/ 0 w 744"/>
              <a:gd name="T1" fmla="*/ 2147483647 h 256"/>
              <a:gd name="T2" fmla="*/ 2147483647 w 744"/>
              <a:gd name="T3" fmla="*/ 2147483647 h 256"/>
              <a:gd name="T4" fmla="*/ 2147483647 w 744"/>
              <a:gd name="T5" fmla="*/ 2147483647 h 256"/>
              <a:gd name="T6" fmla="*/ 2147483647 w 744"/>
              <a:gd name="T7" fmla="*/ 2147483647 h 256"/>
              <a:gd name="T8" fmla="*/ 2147483647 w 744"/>
              <a:gd name="T9" fmla="*/ 2147483647 h 256"/>
              <a:gd name="T10" fmla="*/ 2147483647 w 744"/>
              <a:gd name="T11" fmla="*/ 2147483647 h 256"/>
              <a:gd name="T12" fmla="*/ 2147483647 w 744"/>
              <a:gd name="T13" fmla="*/ 0 h 256"/>
              <a:gd name="T14" fmla="*/ 2147483647 w 744"/>
              <a:gd name="T15" fmla="*/ 2147483647 h 256"/>
              <a:gd name="T16" fmla="*/ 2147483647 w 744"/>
              <a:gd name="T17" fmla="*/ 2147483647 h 256"/>
              <a:gd name="T18" fmla="*/ 2147483647 w 744"/>
              <a:gd name="T19" fmla="*/ 2147483647 h 256"/>
              <a:gd name="T20" fmla="*/ 2147483647 w 744"/>
              <a:gd name="T21" fmla="*/ 2147483647 h 2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44"/>
              <a:gd name="T34" fmla="*/ 0 h 256"/>
              <a:gd name="T35" fmla="*/ 744 w 744"/>
              <a:gd name="T36" fmla="*/ 256 h 2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44" h="256">
                <a:moveTo>
                  <a:pt x="0" y="114"/>
                </a:moveTo>
                <a:lnTo>
                  <a:pt x="53" y="256"/>
                </a:lnTo>
                <a:lnTo>
                  <a:pt x="132" y="110"/>
                </a:lnTo>
                <a:lnTo>
                  <a:pt x="222" y="89"/>
                </a:lnTo>
                <a:lnTo>
                  <a:pt x="234" y="53"/>
                </a:lnTo>
                <a:lnTo>
                  <a:pt x="252" y="20"/>
                </a:lnTo>
                <a:lnTo>
                  <a:pt x="306" y="0"/>
                </a:lnTo>
                <a:lnTo>
                  <a:pt x="342" y="16"/>
                </a:lnTo>
                <a:lnTo>
                  <a:pt x="360" y="41"/>
                </a:lnTo>
                <a:lnTo>
                  <a:pt x="384" y="106"/>
                </a:lnTo>
                <a:lnTo>
                  <a:pt x="744" y="112"/>
                </a:lnTo>
              </a:path>
            </a:pathLst>
          </a:custGeom>
          <a:noFill/>
          <a:ln w="50800" cap="rnd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24" name="Rectangle 28"/>
          <p:cNvSpPr>
            <a:spLocks noChangeArrowheads="1"/>
          </p:cNvSpPr>
          <p:nvPr/>
        </p:nvSpPr>
        <p:spPr bwMode="auto">
          <a:xfrm>
            <a:off x="2209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800" b="1">
                <a:solidFill>
                  <a:srgbClr val="FFFF00"/>
                </a:solidFill>
                <a:latin typeface="Tahoma" pitchFamily="34" charset="0"/>
              </a:rPr>
              <a:t>SIMV Mode </a:t>
            </a:r>
            <a:endParaRPr lang="en-US" sz="3600" b="1" i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5303838" y="6491288"/>
            <a:ext cx="241572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rgbClr val="FFFF66"/>
                </a:solidFill>
                <a:latin typeface="Century Gothic" pitchFamily="34" charset="0"/>
              </a:rPr>
              <a:t>Spontaneous Breath</a:t>
            </a:r>
          </a:p>
        </p:txBody>
      </p:sp>
      <p:sp>
        <p:nvSpPr>
          <p:cNvPr id="106526" name="Freeform 30"/>
          <p:cNvSpPr>
            <a:spLocks/>
          </p:cNvSpPr>
          <p:nvPr/>
        </p:nvSpPr>
        <p:spPr bwMode="auto">
          <a:xfrm>
            <a:off x="3886200" y="5181600"/>
            <a:ext cx="1905000" cy="914400"/>
          </a:xfrm>
          <a:custGeom>
            <a:avLst/>
            <a:gdLst>
              <a:gd name="T0" fmla="*/ 0 w 1200"/>
              <a:gd name="T1" fmla="*/ 2147483647 h 576"/>
              <a:gd name="T2" fmla="*/ 2147483647 w 1200"/>
              <a:gd name="T3" fmla="*/ 2147483647 h 576"/>
              <a:gd name="T4" fmla="*/ 2147483647 w 1200"/>
              <a:gd name="T5" fmla="*/ 2147483647 h 576"/>
              <a:gd name="T6" fmla="*/ 2147483647 w 1200"/>
              <a:gd name="T7" fmla="*/ 2147483647 h 576"/>
              <a:gd name="T8" fmla="*/ 2147483647 w 1200"/>
              <a:gd name="T9" fmla="*/ 2147483647 h 576"/>
              <a:gd name="T10" fmla="*/ 2147483647 w 1200"/>
              <a:gd name="T11" fmla="*/ 2147483647 h 576"/>
              <a:gd name="T12" fmla="*/ 2147483647 w 1200"/>
              <a:gd name="T13" fmla="*/ 2147483647 h 576"/>
              <a:gd name="T14" fmla="*/ 2147483647 w 1200"/>
              <a:gd name="T15" fmla="*/ 0 h 576"/>
              <a:gd name="T16" fmla="*/ 2147483647 w 1200"/>
              <a:gd name="T17" fmla="*/ 2147483647 h 576"/>
              <a:gd name="T18" fmla="*/ 2147483647 w 1200"/>
              <a:gd name="T19" fmla="*/ 2147483647 h 576"/>
              <a:gd name="T20" fmla="*/ 2147483647 w 1200"/>
              <a:gd name="T21" fmla="*/ 2147483647 h 576"/>
              <a:gd name="T22" fmla="*/ 2147483647 w 1200"/>
              <a:gd name="T23" fmla="*/ 2147483647 h 576"/>
              <a:gd name="T24" fmla="*/ 2147483647 w 1200"/>
              <a:gd name="T25" fmla="*/ 2147483647 h 576"/>
              <a:gd name="T26" fmla="*/ 2147483647 w 1200"/>
              <a:gd name="T27" fmla="*/ 2147483647 h 576"/>
              <a:gd name="T28" fmla="*/ 2147483647 w 1200"/>
              <a:gd name="T29" fmla="*/ 2147483647 h 576"/>
              <a:gd name="T30" fmla="*/ 2147483647 w 1200"/>
              <a:gd name="T31" fmla="*/ 2147483647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00"/>
              <a:gd name="T49" fmla="*/ 0 h 576"/>
              <a:gd name="T50" fmla="*/ 1200 w 12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00" h="576">
                <a:moveTo>
                  <a:pt x="0" y="575"/>
                </a:moveTo>
                <a:lnTo>
                  <a:pt x="45" y="320"/>
                </a:lnTo>
                <a:lnTo>
                  <a:pt x="68" y="244"/>
                </a:lnTo>
                <a:lnTo>
                  <a:pt x="94" y="184"/>
                </a:lnTo>
                <a:lnTo>
                  <a:pt x="126" y="128"/>
                </a:lnTo>
                <a:lnTo>
                  <a:pt x="165" y="96"/>
                </a:lnTo>
                <a:lnTo>
                  <a:pt x="240" y="48"/>
                </a:lnTo>
                <a:lnTo>
                  <a:pt x="396" y="0"/>
                </a:lnTo>
                <a:lnTo>
                  <a:pt x="426" y="244"/>
                </a:lnTo>
                <a:lnTo>
                  <a:pt x="468" y="360"/>
                </a:lnTo>
                <a:lnTo>
                  <a:pt x="500" y="432"/>
                </a:lnTo>
                <a:lnTo>
                  <a:pt x="542" y="488"/>
                </a:lnTo>
                <a:lnTo>
                  <a:pt x="590" y="536"/>
                </a:lnTo>
                <a:lnTo>
                  <a:pt x="655" y="576"/>
                </a:lnTo>
                <a:lnTo>
                  <a:pt x="813" y="575"/>
                </a:lnTo>
                <a:lnTo>
                  <a:pt x="1200" y="568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27" name="Freeform 31"/>
          <p:cNvSpPr>
            <a:spLocks/>
          </p:cNvSpPr>
          <p:nvPr/>
        </p:nvSpPr>
        <p:spPr bwMode="auto">
          <a:xfrm>
            <a:off x="7467600" y="5181600"/>
            <a:ext cx="1905000" cy="914400"/>
          </a:xfrm>
          <a:custGeom>
            <a:avLst/>
            <a:gdLst>
              <a:gd name="T0" fmla="*/ 0 w 1200"/>
              <a:gd name="T1" fmla="*/ 2147483647 h 576"/>
              <a:gd name="T2" fmla="*/ 2147483647 w 1200"/>
              <a:gd name="T3" fmla="*/ 2147483647 h 576"/>
              <a:gd name="T4" fmla="*/ 2147483647 w 1200"/>
              <a:gd name="T5" fmla="*/ 2147483647 h 576"/>
              <a:gd name="T6" fmla="*/ 2147483647 w 1200"/>
              <a:gd name="T7" fmla="*/ 2147483647 h 576"/>
              <a:gd name="T8" fmla="*/ 2147483647 w 1200"/>
              <a:gd name="T9" fmla="*/ 2147483647 h 576"/>
              <a:gd name="T10" fmla="*/ 2147483647 w 1200"/>
              <a:gd name="T11" fmla="*/ 2147483647 h 576"/>
              <a:gd name="T12" fmla="*/ 2147483647 w 1200"/>
              <a:gd name="T13" fmla="*/ 2147483647 h 576"/>
              <a:gd name="T14" fmla="*/ 2147483647 w 1200"/>
              <a:gd name="T15" fmla="*/ 0 h 576"/>
              <a:gd name="T16" fmla="*/ 2147483647 w 1200"/>
              <a:gd name="T17" fmla="*/ 2147483647 h 576"/>
              <a:gd name="T18" fmla="*/ 2147483647 w 1200"/>
              <a:gd name="T19" fmla="*/ 2147483647 h 576"/>
              <a:gd name="T20" fmla="*/ 2147483647 w 1200"/>
              <a:gd name="T21" fmla="*/ 2147483647 h 576"/>
              <a:gd name="T22" fmla="*/ 2147483647 w 1200"/>
              <a:gd name="T23" fmla="*/ 2147483647 h 576"/>
              <a:gd name="T24" fmla="*/ 2147483647 w 1200"/>
              <a:gd name="T25" fmla="*/ 2147483647 h 576"/>
              <a:gd name="T26" fmla="*/ 2147483647 w 1200"/>
              <a:gd name="T27" fmla="*/ 2147483647 h 576"/>
              <a:gd name="T28" fmla="*/ 2147483647 w 1200"/>
              <a:gd name="T29" fmla="*/ 2147483647 h 576"/>
              <a:gd name="T30" fmla="*/ 2147483647 w 1200"/>
              <a:gd name="T31" fmla="*/ 2147483647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00"/>
              <a:gd name="T49" fmla="*/ 0 h 576"/>
              <a:gd name="T50" fmla="*/ 1200 w 12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00" h="576">
                <a:moveTo>
                  <a:pt x="0" y="575"/>
                </a:moveTo>
                <a:lnTo>
                  <a:pt x="45" y="320"/>
                </a:lnTo>
                <a:lnTo>
                  <a:pt x="68" y="244"/>
                </a:lnTo>
                <a:lnTo>
                  <a:pt x="94" y="184"/>
                </a:lnTo>
                <a:lnTo>
                  <a:pt x="126" y="128"/>
                </a:lnTo>
                <a:lnTo>
                  <a:pt x="165" y="96"/>
                </a:lnTo>
                <a:lnTo>
                  <a:pt x="240" y="48"/>
                </a:lnTo>
                <a:lnTo>
                  <a:pt x="396" y="0"/>
                </a:lnTo>
                <a:lnTo>
                  <a:pt x="426" y="244"/>
                </a:lnTo>
                <a:lnTo>
                  <a:pt x="468" y="360"/>
                </a:lnTo>
                <a:lnTo>
                  <a:pt x="500" y="432"/>
                </a:lnTo>
                <a:lnTo>
                  <a:pt x="542" y="488"/>
                </a:lnTo>
                <a:lnTo>
                  <a:pt x="590" y="536"/>
                </a:lnTo>
                <a:lnTo>
                  <a:pt x="655" y="576"/>
                </a:lnTo>
                <a:lnTo>
                  <a:pt x="813" y="575"/>
                </a:lnTo>
                <a:lnTo>
                  <a:pt x="1200" y="568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F2428A-FFB7-5A4A-9429-338312DECAD0}"/>
              </a:ext>
            </a:extLst>
          </p:cNvPr>
          <p:cNvSpPr txBox="1"/>
          <p:nvPr/>
        </p:nvSpPr>
        <p:spPr>
          <a:xfrm>
            <a:off x="9437549" y="6292129"/>
            <a:ext cx="256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Courtesy: Prof J V </a:t>
            </a:r>
            <a:r>
              <a:rPr lang="en-US" dirty="0" err="1"/>
              <a:t>Divatia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971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  <p:bldP spid="106513" grpId="0" animBg="1"/>
      <p:bldP spid="106514" grpId="0" animBg="1"/>
      <p:bldP spid="106515" grpId="0" animBg="1"/>
      <p:bldP spid="106516" grpId="0" animBg="1"/>
      <p:bldP spid="106517" grpId="0" animBg="1"/>
      <p:bldP spid="106518" grpId="0" animBg="1"/>
      <p:bldP spid="106519" grpId="0" animBg="1"/>
      <p:bldP spid="106520" grpId="0" animBg="1"/>
      <p:bldP spid="106521" grpId="0" animBg="1"/>
      <p:bldP spid="106522" grpId="0" animBg="1"/>
      <p:bldP spid="106523" grpId="0" animBg="1"/>
      <p:bldP spid="106525" grpId="0" autoUpdateAnimBg="0"/>
      <p:bldP spid="106526" grpId="0" animBg="1"/>
      <p:bldP spid="1065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76200"/>
            <a:ext cx="7772400" cy="1143000"/>
          </a:xfrm>
          <a:noFill/>
        </p:spPr>
        <p:txBody>
          <a:bodyPr vert="horz" lIns="90488" tIns="44450" rIns="90488" bIns="44450" rtlCol="0" anchor="b">
            <a:normAutofit/>
          </a:bodyPr>
          <a:lstStyle/>
          <a:p>
            <a:pPr eaLnBrk="1" hangingPunct="1"/>
            <a:r>
              <a:rPr lang="en-US" sz="4000" b="1"/>
              <a:t>Pressure Support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772400" cy="51816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u="sng"/>
              <a:t>Completely</a:t>
            </a:r>
            <a:r>
              <a:rPr lang="en-US"/>
              <a:t> spontaneous mode in which patient triggers each breath </a:t>
            </a:r>
          </a:p>
          <a:p>
            <a:pPr eaLnBrk="1" hangingPunct="1"/>
            <a:r>
              <a:rPr lang="en-US"/>
              <a:t>On inspiration patient exposed to a preset pressure</a:t>
            </a:r>
          </a:p>
          <a:p>
            <a:pPr eaLnBrk="1" hangingPunct="1"/>
            <a:r>
              <a:rPr lang="en-US"/>
              <a:t>Inspiration is terminated when the flow rate reaches a minimum level or % of peak flow 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</a:pPr>
            <a:r>
              <a:rPr lang="en-US"/>
              <a:t>Trigger: Patient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</a:pPr>
            <a:r>
              <a:rPr lang="en-US"/>
              <a:t>Limit: Pressure 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Ø"/>
            </a:pPr>
            <a:r>
              <a:rPr lang="en-US"/>
              <a:t>Cycling: flow</a:t>
            </a:r>
          </a:p>
        </p:txBody>
      </p:sp>
    </p:spTree>
    <p:extLst>
      <p:ext uri="{BB962C8B-B14F-4D97-AF65-F5344CB8AC3E}">
        <p14:creationId xmlns:p14="http://schemas.microsoft.com/office/powerpoint/2010/main" val="288120906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0"/>
            <a:ext cx="3124200" cy="1143000"/>
          </a:xfrm>
          <a:effectLst>
            <a:outerShdw dist="13470" dir="2700000" algn="ctr" rotWithShape="0">
              <a:schemeClr val="bg2"/>
            </a:outerShdw>
          </a:effectLst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66FF33"/>
                </a:solidFill>
              </a:rPr>
              <a:t>PSV</a:t>
            </a:r>
            <a:endParaRPr lang="en-US" b="1" i="1">
              <a:solidFill>
                <a:srgbClr val="66FF33"/>
              </a:solidFill>
            </a:endParaRPr>
          </a:p>
        </p:txBody>
      </p:sp>
      <p:sp>
        <p:nvSpPr>
          <p:cNvPr id="82947" name="Line 3"/>
          <p:cNvSpPr>
            <a:spLocks noChangeShapeType="1"/>
          </p:cNvSpPr>
          <p:nvPr/>
        </p:nvSpPr>
        <p:spPr bwMode="auto">
          <a:xfrm>
            <a:off x="3124200" y="990600"/>
            <a:ext cx="0" cy="49530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Line 5"/>
          <p:cNvSpPr>
            <a:spLocks noChangeShapeType="1"/>
          </p:cNvSpPr>
          <p:nvPr/>
        </p:nvSpPr>
        <p:spPr bwMode="auto">
          <a:xfrm>
            <a:off x="3124200" y="4648200"/>
            <a:ext cx="6934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Line 6"/>
          <p:cNvSpPr>
            <a:spLocks noChangeShapeType="1"/>
          </p:cNvSpPr>
          <p:nvPr/>
        </p:nvSpPr>
        <p:spPr bwMode="auto">
          <a:xfrm>
            <a:off x="3124200" y="5943600"/>
            <a:ext cx="70104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Text Box 7"/>
          <p:cNvSpPr txBox="1">
            <a:spLocks noChangeArrowheads="1"/>
          </p:cNvSpPr>
          <p:nvPr/>
        </p:nvSpPr>
        <p:spPr bwMode="auto">
          <a:xfrm>
            <a:off x="5983288" y="6035675"/>
            <a:ext cx="140615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ahoma" pitchFamily="34" charset="0"/>
              </a:rPr>
              <a:t>Time (sec)</a:t>
            </a:r>
          </a:p>
        </p:txBody>
      </p:sp>
      <p:sp>
        <p:nvSpPr>
          <p:cNvPr id="110601" name="Freeform 9"/>
          <p:cNvSpPr>
            <a:spLocks/>
          </p:cNvSpPr>
          <p:nvPr/>
        </p:nvSpPr>
        <p:spPr bwMode="auto">
          <a:xfrm>
            <a:off x="3352800" y="5181600"/>
            <a:ext cx="2082800" cy="762000"/>
          </a:xfrm>
          <a:custGeom>
            <a:avLst/>
            <a:gdLst>
              <a:gd name="T0" fmla="*/ 0 w 1312"/>
              <a:gd name="T1" fmla="*/ 2147483647 h 480"/>
              <a:gd name="T2" fmla="*/ 2147483647 w 1312"/>
              <a:gd name="T3" fmla="*/ 2147483647 h 480"/>
              <a:gd name="T4" fmla="*/ 2147483647 w 1312"/>
              <a:gd name="T5" fmla="*/ 0 h 480"/>
              <a:gd name="T6" fmla="*/ 2147483647 w 1312"/>
              <a:gd name="T7" fmla="*/ 2147483647 h 480"/>
              <a:gd name="T8" fmla="*/ 2147483647 w 1312"/>
              <a:gd name="T9" fmla="*/ 2147483647 h 480"/>
              <a:gd name="T10" fmla="*/ 2147483647 w 1312"/>
              <a:gd name="T11" fmla="*/ 2147483647 h 480"/>
              <a:gd name="T12" fmla="*/ 2147483647 w 1312"/>
              <a:gd name="T13" fmla="*/ 2147483647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2"/>
              <a:gd name="T22" fmla="*/ 0 h 480"/>
              <a:gd name="T23" fmla="*/ 1312 w 1312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2" h="480">
                <a:moveTo>
                  <a:pt x="0" y="480"/>
                </a:moveTo>
                <a:lnTo>
                  <a:pt x="240" y="240"/>
                </a:lnTo>
                <a:lnTo>
                  <a:pt x="480" y="0"/>
                </a:lnTo>
                <a:lnTo>
                  <a:pt x="624" y="240"/>
                </a:lnTo>
                <a:lnTo>
                  <a:pt x="768" y="377"/>
                </a:lnTo>
                <a:lnTo>
                  <a:pt x="1008" y="480"/>
                </a:lnTo>
                <a:lnTo>
                  <a:pt x="1312" y="48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602" name="Freeform 10"/>
          <p:cNvSpPr>
            <a:spLocks/>
          </p:cNvSpPr>
          <p:nvPr/>
        </p:nvSpPr>
        <p:spPr bwMode="auto">
          <a:xfrm>
            <a:off x="3508375" y="3886200"/>
            <a:ext cx="1860550" cy="763588"/>
          </a:xfrm>
          <a:custGeom>
            <a:avLst/>
            <a:gdLst>
              <a:gd name="T0" fmla="*/ 0 w 1153"/>
              <a:gd name="T1" fmla="*/ 2147483647 h 481"/>
              <a:gd name="T2" fmla="*/ 2147483647 w 1153"/>
              <a:gd name="T3" fmla="*/ 2147483647 h 481"/>
              <a:gd name="T4" fmla="*/ 0 w 1153"/>
              <a:gd name="T5" fmla="*/ 2147483647 h 481"/>
              <a:gd name="T6" fmla="*/ 2147483647 w 1153"/>
              <a:gd name="T7" fmla="*/ 0 h 481"/>
              <a:gd name="T8" fmla="*/ 2147483647 w 1153"/>
              <a:gd name="T9" fmla="*/ 0 h 481"/>
              <a:gd name="T10" fmla="*/ 2147483647 w 1153"/>
              <a:gd name="T11" fmla="*/ 0 h 481"/>
              <a:gd name="T12" fmla="*/ 2147483647 w 1153"/>
              <a:gd name="T13" fmla="*/ 2147483647 h 481"/>
              <a:gd name="T14" fmla="*/ 2147483647 w 1153"/>
              <a:gd name="T15" fmla="*/ 2147483647 h 481"/>
              <a:gd name="T16" fmla="*/ 2147483647 w 1153"/>
              <a:gd name="T17" fmla="*/ 2147483647 h 481"/>
              <a:gd name="T18" fmla="*/ 2147483647 w 1153"/>
              <a:gd name="T19" fmla="*/ 2147483647 h 4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3"/>
              <a:gd name="T31" fmla="*/ 0 h 481"/>
              <a:gd name="T32" fmla="*/ 1153 w 1153"/>
              <a:gd name="T33" fmla="*/ 481 h 48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3" h="481">
                <a:moveTo>
                  <a:pt x="0" y="458"/>
                </a:moveTo>
                <a:lnTo>
                  <a:pt x="14" y="471"/>
                </a:lnTo>
                <a:lnTo>
                  <a:pt x="0" y="480"/>
                </a:lnTo>
                <a:lnTo>
                  <a:pt x="144" y="0"/>
                </a:lnTo>
                <a:lnTo>
                  <a:pt x="384" y="0"/>
                </a:lnTo>
                <a:lnTo>
                  <a:pt x="432" y="240"/>
                </a:lnTo>
                <a:lnTo>
                  <a:pt x="528" y="384"/>
                </a:lnTo>
                <a:lnTo>
                  <a:pt x="720" y="480"/>
                </a:lnTo>
                <a:lnTo>
                  <a:pt x="1152" y="480"/>
                </a:lnTo>
              </a:path>
            </a:pathLst>
          </a:custGeom>
          <a:noFill/>
          <a:ln w="50800" cap="rnd">
            <a:solidFill>
              <a:srgbClr val="00FF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603" name="Freeform 11"/>
          <p:cNvSpPr>
            <a:spLocks/>
          </p:cNvSpPr>
          <p:nvPr/>
        </p:nvSpPr>
        <p:spPr bwMode="auto">
          <a:xfrm>
            <a:off x="3276601" y="4648200"/>
            <a:ext cx="233363" cy="230188"/>
          </a:xfrm>
          <a:custGeom>
            <a:avLst/>
            <a:gdLst>
              <a:gd name="T0" fmla="*/ 0 w 145"/>
              <a:gd name="T1" fmla="*/ 0 h 145"/>
              <a:gd name="T2" fmla="*/ 2147483647 w 145"/>
              <a:gd name="T3" fmla="*/ 2147483647 h 145"/>
              <a:gd name="T4" fmla="*/ 2147483647 w 145"/>
              <a:gd name="T5" fmla="*/ 0 h 145"/>
              <a:gd name="T6" fmla="*/ 0 60000 65536"/>
              <a:gd name="T7" fmla="*/ 0 60000 65536"/>
              <a:gd name="T8" fmla="*/ 0 60000 65536"/>
              <a:gd name="T9" fmla="*/ 0 w 145"/>
              <a:gd name="T10" fmla="*/ 0 h 145"/>
              <a:gd name="T11" fmla="*/ 145 w 145"/>
              <a:gd name="T12" fmla="*/ 145 h 1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" h="145">
                <a:moveTo>
                  <a:pt x="0" y="0"/>
                </a:moveTo>
                <a:lnTo>
                  <a:pt x="48" y="144"/>
                </a:lnTo>
                <a:lnTo>
                  <a:pt x="144" y="0"/>
                </a:lnTo>
              </a:path>
            </a:pathLst>
          </a:custGeom>
          <a:noFill/>
          <a:ln w="50800" cap="rnd">
            <a:solidFill>
              <a:srgbClr val="00FF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606" name="Freeform 14"/>
          <p:cNvSpPr>
            <a:spLocks/>
          </p:cNvSpPr>
          <p:nvPr/>
        </p:nvSpPr>
        <p:spPr bwMode="auto">
          <a:xfrm>
            <a:off x="7620000" y="5181600"/>
            <a:ext cx="2082800" cy="762000"/>
          </a:xfrm>
          <a:custGeom>
            <a:avLst/>
            <a:gdLst>
              <a:gd name="T0" fmla="*/ 0 w 1312"/>
              <a:gd name="T1" fmla="*/ 2147483647 h 480"/>
              <a:gd name="T2" fmla="*/ 2147483647 w 1312"/>
              <a:gd name="T3" fmla="*/ 2147483647 h 480"/>
              <a:gd name="T4" fmla="*/ 2147483647 w 1312"/>
              <a:gd name="T5" fmla="*/ 0 h 480"/>
              <a:gd name="T6" fmla="*/ 2147483647 w 1312"/>
              <a:gd name="T7" fmla="*/ 2147483647 h 480"/>
              <a:gd name="T8" fmla="*/ 2147483647 w 1312"/>
              <a:gd name="T9" fmla="*/ 2147483647 h 480"/>
              <a:gd name="T10" fmla="*/ 2147483647 w 1312"/>
              <a:gd name="T11" fmla="*/ 2147483647 h 480"/>
              <a:gd name="T12" fmla="*/ 2147483647 w 1312"/>
              <a:gd name="T13" fmla="*/ 2147483647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2"/>
              <a:gd name="T22" fmla="*/ 0 h 480"/>
              <a:gd name="T23" fmla="*/ 1312 w 1312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2" h="480">
                <a:moveTo>
                  <a:pt x="0" y="480"/>
                </a:moveTo>
                <a:lnTo>
                  <a:pt x="240" y="240"/>
                </a:lnTo>
                <a:lnTo>
                  <a:pt x="480" y="0"/>
                </a:lnTo>
                <a:lnTo>
                  <a:pt x="624" y="240"/>
                </a:lnTo>
                <a:lnTo>
                  <a:pt x="768" y="377"/>
                </a:lnTo>
                <a:lnTo>
                  <a:pt x="1008" y="480"/>
                </a:lnTo>
                <a:lnTo>
                  <a:pt x="1312" y="48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607" name="Freeform 15"/>
          <p:cNvSpPr>
            <a:spLocks/>
          </p:cNvSpPr>
          <p:nvPr/>
        </p:nvSpPr>
        <p:spPr bwMode="auto">
          <a:xfrm>
            <a:off x="7775575" y="3886200"/>
            <a:ext cx="1860550" cy="763588"/>
          </a:xfrm>
          <a:custGeom>
            <a:avLst/>
            <a:gdLst>
              <a:gd name="T0" fmla="*/ 0 w 1153"/>
              <a:gd name="T1" fmla="*/ 2147483647 h 481"/>
              <a:gd name="T2" fmla="*/ 2147483647 w 1153"/>
              <a:gd name="T3" fmla="*/ 2147483647 h 481"/>
              <a:gd name="T4" fmla="*/ 0 w 1153"/>
              <a:gd name="T5" fmla="*/ 2147483647 h 481"/>
              <a:gd name="T6" fmla="*/ 2147483647 w 1153"/>
              <a:gd name="T7" fmla="*/ 0 h 481"/>
              <a:gd name="T8" fmla="*/ 2147483647 w 1153"/>
              <a:gd name="T9" fmla="*/ 0 h 481"/>
              <a:gd name="T10" fmla="*/ 2147483647 w 1153"/>
              <a:gd name="T11" fmla="*/ 0 h 481"/>
              <a:gd name="T12" fmla="*/ 2147483647 w 1153"/>
              <a:gd name="T13" fmla="*/ 2147483647 h 481"/>
              <a:gd name="T14" fmla="*/ 2147483647 w 1153"/>
              <a:gd name="T15" fmla="*/ 2147483647 h 481"/>
              <a:gd name="T16" fmla="*/ 2147483647 w 1153"/>
              <a:gd name="T17" fmla="*/ 2147483647 h 481"/>
              <a:gd name="T18" fmla="*/ 2147483647 w 1153"/>
              <a:gd name="T19" fmla="*/ 2147483647 h 4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3"/>
              <a:gd name="T31" fmla="*/ 0 h 481"/>
              <a:gd name="T32" fmla="*/ 1153 w 1153"/>
              <a:gd name="T33" fmla="*/ 481 h 48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3" h="481">
                <a:moveTo>
                  <a:pt x="0" y="458"/>
                </a:moveTo>
                <a:lnTo>
                  <a:pt x="14" y="471"/>
                </a:lnTo>
                <a:lnTo>
                  <a:pt x="0" y="480"/>
                </a:lnTo>
                <a:lnTo>
                  <a:pt x="144" y="0"/>
                </a:lnTo>
                <a:lnTo>
                  <a:pt x="384" y="0"/>
                </a:lnTo>
                <a:lnTo>
                  <a:pt x="432" y="240"/>
                </a:lnTo>
                <a:lnTo>
                  <a:pt x="528" y="384"/>
                </a:lnTo>
                <a:lnTo>
                  <a:pt x="720" y="480"/>
                </a:lnTo>
                <a:lnTo>
                  <a:pt x="1152" y="480"/>
                </a:lnTo>
              </a:path>
            </a:pathLst>
          </a:custGeom>
          <a:noFill/>
          <a:ln w="50800" cap="rnd">
            <a:solidFill>
              <a:srgbClr val="00FF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608" name="Freeform 16"/>
          <p:cNvSpPr>
            <a:spLocks/>
          </p:cNvSpPr>
          <p:nvPr/>
        </p:nvSpPr>
        <p:spPr bwMode="auto">
          <a:xfrm>
            <a:off x="7543801" y="4648200"/>
            <a:ext cx="233363" cy="230188"/>
          </a:xfrm>
          <a:custGeom>
            <a:avLst/>
            <a:gdLst>
              <a:gd name="T0" fmla="*/ 0 w 145"/>
              <a:gd name="T1" fmla="*/ 0 h 145"/>
              <a:gd name="T2" fmla="*/ 2147483647 w 145"/>
              <a:gd name="T3" fmla="*/ 2147483647 h 145"/>
              <a:gd name="T4" fmla="*/ 2147483647 w 145"/>
              <a:gd name="T5" fmla="*/ 0 h 145"/>
              <a:gd name="T6" fmla="*/ 0 60000 65536"/>
              <a:gd name="T7" fmla="*/ 0 60000 65536"/>
              <a:gd name="T8" fmla="*/ 0 60000 65536"/>
              <a:gd name="T9" fmla="*/ 0 w 145"/>
              <a:gd name="T10" fmla="*/ 0 h 145"/>
              <a:gd name="T11" fmla="*/ 145 w 145"/>
              <a:gd name="T12" fmla="*/ 145 h 1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" h="145">
                <a:moveTo>
                  <a:pt x="0" y="0"/>
                </a:moveTo>
                <a:lnTo>
                  <a:pt x="48" y="144"/>
                </a:lnTo>
                <a:lnTo>
                  <a:pt x="144" y="0"/>
                </a:lnTo>
              </a:path>
            </a:pathLst>
          </a:custGeom>
          <a:noFill/>
          <a:ln w="50800" cap="rnd">
            <a:solidFill>
              <a:srgbClr val="00FF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611" name="Freeform 19"/>
          <p:cNvSpPr>
            <a:spLocks/>
          </p:cNvSpPr>
          <p:nvPr/>
        </p:nvSpPr>
        <p:spPr bwMode="auto">
          <a:xfrm>
            <a:off x="5486400" y="5181600"/>
            <a:ext cx="2082800" cy="762000"/>
          </a:xfrm>
          <a:custGeom>
            <a:avLst/>
            <a:gdLst>
              <a:gd name="T0" fmla="*/ 0 w 1312"/>
              <a:gd name="T1" fmla="*/ 2147483647 h 480"/>
              <a:gd name="T2" fmla="*/ 2147483647 w 1312"/>
              <a:gd name="T3" fmla="*/ 2147483647 h 480"/>
              <a:gd name="T4" fmla="*/ 2147483647 w 1312"/>
              <a:gd name="T5" fmla="*/ 0 h 480"/>
              <a:gd name="T6" fmla="*/ 2147483647 w 1312"/>
              <a:gd name="T7" fmla="*/ 2147483647 h 480"/>
              <a:gd name="T8" fmla="*/ 2147483647 w 1312"/>
              <a:gd name="T9" fmla="*/ 2147483647 h 480"/>
              <a:gd name="T10" fmla="*/ 2147483647 w 1312"/>
              <a:gd name="T11" fmla="*/ 2147483647 h 480"/>
              <a:gd name="T12" fmla="*/ 2147483647 w 1312"/>
              <a:gd name="T13" fmla="*/ 2147483647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2"/>
              <a:gd name="T22" fmla="*/ 0 h 480"/>
              <a:gd name="T23" fmla="*/ 1312 w 1312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2" h="480">
                <a:moveTo>
                  <a:pt x="0" y="480"/>
                </a:moveTo>
                <a:lnTo>
                  <a:pt x="240" y="240"/>
                </a:lnTo>
                <a:lnTo>
                  <a:pt x="480" y="0"/>
                </a:lnTo>
                <a:lnTo>
                  <a:pt x="624" y="240"/>
                </a:lnTo>
                <a:lnTo>
                  <a:pt x="768" y="377"/>
                </a:lnTo>
                <a:lnTo>
                  <a:pt x="1008" y="480"/>
                </a:lnTo>
                <a:lnTo>
                  <a:pt x="1312" y="48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612" name="Freeform 20"/>
          <p:cNvSpPr>
            <a:spLocks/>
          </p:cNvSpPr>
          <p:nvPr/>
        </p:nvSpPr>
        <p:spPr bwMode="auto">
          <a:xfrm>
            <a:off x="5641975" y="3886200"/>
            <a:ext cx="1860550" cy="763588"/>
          </a:xfrm>
          <a:custGeom>
            <a:avLst/>
            <a:gdLst>
              <a:gd name="T0" fmla="*/ 0 w 1153"/>
              <a:gd name="T1" fmla="*/ 2147483647 h 481"/>
              <a:gd name="T2" fmla="*/ 2147483647 w 1153"/>
              <a:gd name="T3" fmla="*/ 2147483647 h 481"/>
              <a:gd name="T4" fmla="*/ 0 w 1153"/>
              <a:gd name="T5" fmla="*/ 2147483647 h 481"/>
              <a:gd name="T6" fmla="*/ 2147483647 w 1153"/>
              <a:gd name="T7" fmla="*/ 0 h 481"/>
              <a:gd name="T8" fmla="*/ 2147483647 w 1153"/>
              <a:gd name="T9" fmla="*/ 0 h 481"/>
              <a:gd name="T10" fmla="*/ 2147483647 w 1153"/>
              <a:gd name="T11" fmla="*/ 0 h 481"/>
              <a:gd name="T12" fmla="*/ 2147483647 w 1153"/>
              <a:gd name="T13" fmla="*/ 2147483647 h 481"/>
              <a:gd name="T14" fmla="*/ 2147483647 w 1153"/>
              <a:gd name="T15" fmla="*/ 2147483647 h 481"/>
              <a:gd name="T16" fmla="*/ 2147483647 w 1153"/>
              <a:gd name="T17" fmla="*/ 2147483647 h 481"/>
              <a:gd name="T18" fmla="*/ 2147483647 w 1153"/>
              <a:gd name="T19" fmla="*/ 2147483647 h 4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3"/>
              <a:gd name="T31" fmla="*/ 0 h 481"/>
              <a:gd name="T32" fmla="*/ 1153 w 1153"/>
              <a:gd name="T33" fmla="*/ 481 h 48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3" h="481">
                <a:moveTo>
                  <a:pt x="0" y="458"/>
                </a:moveTo>
                <a:lnTo>
                  <a:pt x="14" y="471"/>
                </a:lnTo>
                <a:lnTo>
                  <a:pt x="0" y="480"/>
                </a:lnTo>
                <a:lnTo>
                  <a:pt x="144" y="0"/>
                </a:lnTo>
                <a:lnTo>
                  <a:pt x="384" y="0"/>
                </a:lnTo>
                <a:lnTo>
                  <a:pt x="432" y="240"/>
                </a:lnTo>
                <a:lnTo>
                  <a:pt x="528" y="384"/>
                </a:lnTo>
                <a:lnTo>
                  <a:pt x="720" y="480"/>
                </a:lnTo>
                <a:lnTo>
                  <a:pt x="1152" y="480"/>
                </a:lnTo>
              </a:path>
            </a:pathLst>
          </a:custGeom>
          <a:noFill/>
          <a:ln w="50800" cap="rnd">
            <a:solidFill>
              <a:srgbClr val="00FF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613" name="Freeform 21"/>
          <p:cNvSpPr>
            <a:spLocks/>
          </p:cNvSpPr>
          <p:nvPr/>
        </p:nvSpPr>
        <p:spPr bwMode="auto">
          <a:xfrm>
            <a:off x="5410201" y="4648200"/>
            <a:ext cx="233363" cy="230188"/>
          </a:xfrm>
          <a:custGeom>
            <a:avLst/>
            <a:gdLst>
              <a:gd name="T0" fmla="*/ 0 w 145"/>
              <a:gd name="T1" fmla="*/ 0 h 145"/>
              <a:gd name="T2" fmla="*/ 2147483647 w 145"/>
              <a:gd name="T3" fmla="*/ 2147483647 h 145"/>
              <a:gd name="T4" fmla="*/ 2147483647 w 145"/>
              <a:gd name="T5" fmla="*/ 0 h 145"/>
              <a:gd name="T6" fmla="*/ 0 60000 65536"/>
              <a:gd name="T7" fmla="*/ 0 60000 65536"/>
              <a:gd name="T8" fmla="*/ 0 60000 65536"/>
              <a:gd name="T9" fmla="*/ 0 w 145"/>
              <a:gd name="T10" fmla="*/ 0 h 145"/>
              <a:gd name="T11" fmla="*/ 145 w 145"/>
              <a:gd name="T12" fmla="*/ 145 h 1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" h="145">
                <a:moveTo>
                  <a:pt x="0" y="0"/>
                </a:moveTo>
                <a:lnTo>
                  <a:pt x="48" y="144"/>
                </a:lnTo>
                <a:lnTo>
                  <a:pt x="144" y="0"/>
                </a:lnTo>
              </a:path>
            </a:pathLst>
          </a:custGeom>
          <a:noFill/>
          <a:ln w="50800" cap="rnd">
            <a:solidFill>
              <a:srgbClr val="00FF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960" name="Text Box 24"/>
          <p:cNvSpPr txBox="1">
            <a:spLocks noChangeArrowheads="1"/>
          </p:cNvSpPr>
          <p:nvPr/>
        </p:nvSpPr>
        <p:spPr bwMode="auto">
          <a:xfrm>
            <a:off x="1752600" y="3698875"/>
            <a:ext cx="13756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CCFF"/>
                </a:solidFill>
                <a:latin typeface="Tahoma" pitchFamily="34" charset="0"/>
              </a:rPr>
              <a:t>Pressure</a:t>
            </a:r>
          </a:p>
          <a:p>
            <a:r>
              <a:rPr lang="en-US" sz="2000" b="1">
                <a:solidFill>
                  <a:srgbClr val="00CCFF"/>
                </a:solidFill>
                <a:latin typeface="Tahoma" pitchFamily="34" charset="0"/>
              </a:rPr>
              <a:t>(cm H</a:t>
            </a:r>
            <a:r>
              <a:rPr lang="en-US" sz="2000" b="1" baseline="-25000">
                <a:solidFill>
                  <a:srgbClr val="00CCFF"/>
                </a:solidFill>
                <a:latin typeface="Tahoma" pitchFamily="34" charset="0"/>
              </a:rPr>
              <a:t>2</a:t>
            </a:r>
            <a:r>
              <a:rPr lang="en-US" sz="2000" b="1">
                <a:solidFill>
                  <a:srgbClr val="00CCFF"/>
                </a:solidFill>
                <a:latin typeface="Tahoma" pitchFamily="34" charset="0"/>
              </a:rPr>
              <a:t>O)</a:t>
            </a:r>
          </a:p>
        </p:txBody>
      </p:sp>
      <p:sp>
        <p:nvSpPr>
          <p:cNvPr id="82961" name="Text Box 25"/>
          <p:cNvSpPr txBox="1">
            <a:spLocks noChangeArrowheads="1"/>
          </p:cNvSpPr>
          <p:nvPr/>
        </p:nvSpPr>
        <p:spPr bwMode="auto">
          <a:xfrm>
            <a:off x="1828800" y="5299076"/>
            <a:ext cx="1144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Volume</a:t>
            </a:r>
          </a:p>
          <a:p>
            <a:pPr algn="ctr"/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(mL)</a:t>
            </a:r>
          </a:p>
        </p:txBody>
      </p:sp>
      <p:sp>
        <p:nvSpPr>
          <p:cNvPr id="82962" name="Text Box 23"/>
          <p:cNvSpPr txBox="1">
            <a:spLocks noChangeArrowheads="1"/>
          </p:cNvSpPr>
          <p:nvPr/>
        </p:nvSpPr>
        <p:spPr bwMode="auto">
          <a:xfrm>
            <a:off x="2209801" y="1531939"/>
            <a:ext cx="950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latin typeface="Tahoma" pitchFamily="34" charset="0"/>
              </a:rPr>
              <a:t>Flow</a:t>
            </a:r>
          </a:p>
          <a:p>
            <a:r>
              <a:rPr lang="en-US" sz="2000" b="1">
                <a:solidFill>
                  <a:srgbClr val="FF0066"/>
                </a:solidFill>
                <a:latin typeface="Tahoma" pitchFamily="34" charset="0"/>
              </a:rPr>
              <a:t>(L/m)</a:t>
            </a:r>
          </a:p>
        </p:txBody>
      </p:sp>
      <p:sp>
        <p:nvSpPr>
          <p:cNvPr id="110600" name="Freeform 8"/>
          <p:cNvSpPr>
            <a:spLocks/>
          </p:cNvSpPr>
          <p:nvPr/>
        </p:nvSpPr>
        <p:spPr bwMode="auto">
          <a:xfrm>
            <a:off x="4191000" y="2138364"/>
            <a:ext cx="1282700" cy="1062037"/>
          </a:xfrm>
          <a:custGeom>
            <a:avLst/>
            <a:gdLst>
              <a:gd name="T0" fmla="*/ 0 w 808"/>
              <a:gd name="T1" fmla="*/ 0 h 552"/>
              <a:gd name="T2" fmla="*/ 0 w 808"/>
              <a:gd name="T3" fmla="*/ 2147483647 h 552"/>
              <a:gd name="T4" fmla="*/ 2147483647 w 808"/>
              <a:gd name="T5" fmla="*/ 2147483647 h 552"/>
              <a:gd name="T6" fmla="*/ 2147483647 w 808"/>
              <a:gd name="T7" fmla="*/ 2147483647 h 552"/>
              <a:gd name="T8" fmla="*/ 2147483647 w 808"/>
              <a:gd name="T9" fmla="*/ 2147483647 h 552"/>
              <a:gd name="T10" fmla="*/ 2147483647 w 808"/>
              <a:gd name="T11" fmla="*/ 2147483647 h 552"/>
              <a:gd name="T12" fmla="*/ 2147483647 w 808"/>
              <a:gd name="T13" fmla="*/ 2147483647 h 5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8"/>
              <a:gd name="T22" fmla="*/ 0 h 552"/>
              <a:gd name="T23" fmla="*/ 808 w 808"/>
              <a:gd name="T24" fmla="*/ 552 h 5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8" h="552">
                <a:moveTo>
                  <a:pt x="0" y="0"/>
                </a:moveTo>
                <a:lnTo>
                  <a:pt x="0" y="552"/>
                </a:lnTo>
                <a:lnTo>
                  <a:pt x="146" y="359"/>
                </a:lnTo>
                <a:lnTo>
                  <a:pt x="234" y="263"/>
                </a:lnTo>
                <a:lnTo>
                  <a:pt x="293" y="167"/>
                </a:lnTo>
                <a:lnTo>
                  <a:pt x="360" y="119"/>
                </a:lnTo>
                <a:lnTo>
                  <a:pt x="808" y="120"/>
                </a:lnTo>
              </a:path>
            </a:pathLst>
          </a:custGeom>
          <a:noFill/>
          <a:ln w="50800" cap="rnd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605" name="Freeform 13"/>
          <p:cNvSpPr>
            <a:spLocks/>
          </p:cNvSpPr>
          <p:nvPr/>
        </p:nvSpPr>
        <p:spPr bwMode="auto">
          <a:xfrm>
            <a:off x="8458200" y="2138364"/>
            <a:ext cx="1282700" cy="1062037"/>
          </a:xfrm>
          <a:custGeom>
            <a:avLst/>
            <a:gdLst>
              <a:gd name="T0" fmla="*/ 0 w 808"/>
              <a:gd name="T1" fmla="*/ 0 h 552"/>
              <a:gd name="T2" fmla="*/ 0 w 808"/>
              <a:gd name="T3" fmla="*/ 2147483647 h 552"/>
              <a:gd name="T4" fmla="*/ 2147483647 w 808"/>
              <a:gd name="T5" fmla="*/ 2147483647 h 552"/>
              <a:gd name="T6" fmla="*/ 2147483647 w 808"/>
              <a:gd name="T7" fmla="*/ 2147483647 h 552"/>
              <a:gd name="T8" fmla="*/ 2147483647 w 808"/>
              <a:gd name="T9" fmla="*/ 2147483647 h 552"/>
              <a:gd name="T10" fmla="*/ 2147483647 w 808"/>
              <a:gd name="T11" fmla="*/ 2147483647 h 552"/>
              <a:gd name="T12" fmla="*/ 2147483647 w 808"/>
              <a:gd name="T13" fmla="*/ 2147483647 h 5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8"/>
              <a:gd name="T22" fmla="*/ 0 h 552"/>
              <a:gd name="T23" fmla="*/ 808 w 808"/>
              <a:gd name="T24" fmla="*/ 552 h 5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8" h="552">
                <a:moveTo>
                  <a:pt x="0" y="0"/>
                </a:moveTo>
                <a:lnTo>
                  <a:pt x="0" y="552"/>
                </a:lnTo>
                <a:lnTo>
                  <a:pt x="146" y="359"/>
                </a:lnTo>
                <a:lnTo>
                  <a:pt x="234" y="263"/>
                </a:lnTo>
                <a:lnTo>
                  <a:pt x="293" y="167"/>
                </a:lnTo>
                <a:lnTo>
                  <a:pt x="360" y="119"/>
                </a:lnTo>
                <a:lnTo>
                  <a:pt x="808" y="120"/>
                </a:lnTo>
              </a:path>
            </a:pathLst>
          </a:custGeom>
          <a:noFill/>
          <a:ln w="50800" cap="rnd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610" name="Freeform 18"/>
          <p:cNvSpPr>
            <a:spLocks/>
          </p:cNvSpPr>
          <p:nvPr/>
        </p:nvSpPr>
        <p:spPr bwMode="auto">
          <a:xfrm>
            <a:off x="6324600" y="2138364"/>
            <a:ext cx="1282700" cy="1062037"/>
          </a:xfrm>
          <a:custGeom>
            <a:avLst/>
            <a:gdLst>
              <a:gd name="T0" fmla="*/ 0 w 808"/>
              <a:gd name="T1" fmla="*/ 0 h 552"/>
              <a:gd name="T2" fmla="*/ 0 w 808"/>
              <a:gd name="T3" fmla="*/ 2147483647 h 552"/>
              <a:gd name="T4" fmla="*/ 2147483647 w 808"/>
              <a:gd name="T5" fmla="*/ 2147483647 h 552"/>
              <a:gd name="T6" fmla="*/ 2147483647 w 808"/>
              <a:gd name="T7" fmla="*/ 2147483647 h 552"/>
              <a:gd name="T8" fmla="*/ 2147483647 w 808"/>
              <a:gd name="T9" fmla="*/ 2147483647 h 552"/>
              <a:gd name="T10" fmla="*/ 2147483647 w 808"/>
              <a:gd name="T11" fmla="*/ 2147483647 h 552"/>
              <a:gd name="T12" fmla="*/ 2147483647 w 808"/>
              <a:gd name="T13" fmla="*/ 2147483647 h 5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8"/>
              <a:gd name="T22" fmla="*/ 0 h 552"/>
              <a:gd name="T23" fmla="*/ 808 w 808"/>
              <a:gd name="T24" fmla="*/ 552 h 5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8" h="552">
                <a:moveTo>
                  <a:pt x="0" y="0"/>
                </a:moveTo>
                <a:lnTo>
                  <a:pt x="0" y="552"/>
                </a:lnTo>
                <a:lnTo>
                  <a:pt x="146" y="359"/>
                </a:lnTo>
                <a:lnTo>
                  <a:pt x="234" y="263"/>
                </a:lnTo>
                <a:lnTo>
                  <a:pt x="293" y="167"/>
                </a:lnTo>
                <a:lnTo>
                  <a:pt x="360" y="119"/>
                </a:lnTo>
                <a:lnTo>
                  <a:pt x="808" y="120"/>
                </a:lnTo>
              </a:path>
            </a:pathLst>
          </a:custGeom>
          <a:noFill/>
          <a:ln w="50800" cap="rnd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966" name="Line 4"/>
          <p:cNvSpPr>
            <a:spLocks noChangeShapeType="1"/>
          </p:cNvSpPr>
          <p:nvPr/>
        </p:nvSpPr>
        <p:spPr bwMode="auto">
          <a:xfrm>
            <a:off x="3124200" y="2411413"/>
            <a:ext cx="6858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Freeform 12"/>
          <p:cNvSpPr>
            <a:spLocks/>
          </p:cNvSpPr>
          <p:nvPr/>
        </p:nvSpPr>
        <p:spPr bwMode="auto">
          <a:xfrm>
            <a:off x="3352800" y="1404938"/>
            <a:ext cx="838200" cy="1008062"/>
          </a:xfrm>
          <a:custGeom>
            <a:avLst/>
            <a:gdLst>
              <a:gd name="T0" fmla="*/ 0 w 385"/>
              <a:gd name="T1" fmla="*/ 2147483647 h 337"/>
              <a:gd name="T2" fmla="*/ 0 w 385"/>
              <a:gd name="T3" fmla="*/ 2147483647 h 337"/>
              <a:gd name="T4" fmla="*/ 0 w 385"/>
              <a:gd name="T5" fmla="*/ 2147483647 h 337"/>
              <a:gd name="T6" fmla="*/ 0 w 385"/>
              <a:gd name="T7" fmla="*/ 2147483647 h 337"/>
              <a:gd name="T8" fmla="*/ 0 w 385"/>
              <a:gd name="T9" fmla="*/ 2147483647 h 337"/>
              <a:gd name="T10" fmla="*/ 0 w 385"/>
              <a:gd name="T11" fmla="*/ 0 h 337"/>
              <a:gd name="T12" fmla="*/ 2147483647 w 385"/>
              <a:gd name="T13" fmla="*/ 2147483647 h 337"/>
              <a:gd name="T14" fmla="*/ 2147483647 w 385"/>
              <a:gd name="T15" fmla="*/ 2147483647 h 337"/>
              <a:gd name="T16" fmla="*/ 2147483647 w 385"/>
              <a:gd name="T17" fmla="*/ 2147483647 h 3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5"/>
              <a:gd name="T28" fmla="*/ 0 h 337"/>
              <a:gd name="T29" fmla="*/ 385 w 385"/>
              <a:gd name="T30" fmla="*/ 337 h 3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5" h="337">
                <a:moveTo>
                  <a:pt x="0" y="282"/>
                </a:moveTo>
                <a:lnTo>
                  <a:pt x="0" y="307"/>
                </a:lnTo>
                <a:lnTo>
                  <a:pt x="0" y="336"/>
                </a:lnTo>
                <a:lnTo>
                  <a:pt x="0" y="202"/>
                </a:lnTo>
                <a:lnTo>
                  <a:pt x="0" y="69"/>
                </a:lnTo>
                <a:lnTo>
                  <a:pt x="0" y="0"/>
                </a:lnTo>
                <a:lnTo>
                  <a:pt x="144" y="74"/>
                </a:lnTo>
                <a:lnTo>
                  <a:pt x="240" y="149"/>
                </a:lnTo>
                <a:lnTo>
                  <a:pt x="384" y="221"/>
                </a:lnTo>
              </a:path>
            </a:pathLst>
          </a:custGeom>
          <a:noFill/>
          <a:ln w="50800" cap="rnd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609" name="Freeform 17"/>
          <p:cNvSpPr>
            <a:spLocks/>
          </p:cNvSpPr>
          <p:nvPr/>
        </p:nvSpPr>
        <p:spPr bwMode="auto">
          <a:xfrm>
            <a:off x="7620000" y="1404938"/>
            <a:ext cx="838200" cy="1008062"/>
          </a:xfrm>
          <a:custGeom>
            <a:avLst/>
            <a:gdLst>
              <a:gd name="T0" fmla="*/ 0 w 385"/>
              <a:gd name="T1" fmla="*/ 2147483647 h 337"/>
              <a:gd name="T2" fmla="*/ 0 w 385"/>
              <a:gd name="T3" fmla="*/ 2147483647 h 337"/>
              <a:gd name="T4" fmla="*/ 0 w 385"/>
              <a:gd name="T5" fmla="*/ 2147483647 h 337"/>
              <a:gd name="T6" fmla="*/ 0 w 385"/>
              <a:gd name="T7" fmla="*/ 2147483647 h 337"/>
              <a:gd name="T8" fmla="*/ 0 w 385"/>
              <a:gd name="T9" fmla="*/ 2147483647 h 337"/>
              <a:gd name="T10" fmla="*/ 0 w 385"/>
              <a:gd name="T11" fmla="*/ 0 h 337"/>
              <a:gd name="T12" fmla="*/ 2147483647 w 385"/>
              <a:gd name="T13" fmla="*/ 2147483647 h 337"/>
              <a:gd name="T14" fmla="*/ 2147483647 w 385"/>
              <a:gd name="T15" fmla="*/ 2147483647 h 337"/>
              <a:gd name="T16" fmla="*/ 2147483647 w 385"/>
              <a:gd name="T17" fmla="*/ 2147483647 h 3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5"/>
              <a:gd name="T28" fmla="*/ 0 h 337"/>
              <a:gd name="T29" fmla="*/ 385 w 385"/>
              <a:gd name="T30" fmla="*/ 337 h 3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5" h="337">
                <a:moveTo>
                  <a:pt x="0" y="282"/>
                </a:moveTo>
                <a:lnTo>
                  <a:pt x="0" y="307"/>
                </a:lnTo>
                <a:lnTo>
                  <a:pt x="0" y="336"/>
                </a:lnTo>
                <a:lnTo>
                  <a:pt x="0" y="202"/>
                </a:lnTo>
                <a:lnTo>
                  <a:pt x="0" y="69"/>
                </a:lnTo>
                <a:lnTo>
                  <a:pt x="0" y="0"/>
                </a:lnTo>
                <a:lnTo>
                  <a:pt x="144" y="74"/>
                </a:lnTo>
                <a:lnTo>
                  <a:pt x="240" y="149"/>
                </a:lnTo>
                <a:lnTo>
                  <a:pt x="384" y="221"/>
                </a:lnTo>
              </a:path>
            </a:pathLst>
          </a:custGeom>
          <a:noFill/>
          <a:ln w="50800" cap="rnd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614" name="Freeform 22"/>
          <p:cNvSpPr>
            <a:spLocks/>
          </p:cNvSpPr>
          <p:nvPr/>
        </p:nvSpPr>
        <p:spPr bwMode="auto">
          <a:xfrm>
            <a:off x="5486400" y="1404938"/>
            <a:ext cx="838200" cy="1008062"/>
          </a:xfrm>
          <a:custGeom>
            <a:avLst/>
            <a:gdLst>
              <a:gd name="T0" fmla="*/ 0 w 385"/>
              <a:gd name="T1" fmla="*/ 2147483647 h 337"/>
              <a:gd name="T2" fmla="*/ 0 w 385"/>
              <a:gd name="T3" fmla="*/ 2147483647 h 337"/>
              <a:gd name="T4" fmla="*/ 0 w 385"/>
              <a:gd name="T5" fmla="*/ 2147483647 h 337"/>
              <a:gd name="T6" fmla="*/ 0 w 385"/>
              <a:gd name="T7" fmla="*/ 2147483647 h 337"/>
              <a:gd name="T8" fmla="*/ 0 w 385"/>
              <a:gd name="T9" fmla="*/ 2147483647 h 337"/>
              <a:gd name="T10" fmla="*/ 0 w 385"/>
              <a:gd name="T11" fmla="*/ 0 h 337"/>
              <a:gd name="T12" fmla="*/ 2147483647 w 385"/>
              <a:gd name="T13" fmla="*/ 2147483647 h 337"/>
              <a:gd name="T14" fmla="*/ 2147483647 w 385"/>
              <a:gd name="T15" fmla="*/ 2147483647 h 337"/>
              <a:gd name="T16" fmla="*/ 2147483647 w 385"/>
              <a:gd name="T17" fmla="*/ 2147483647 h 3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5"/>
              <a:gd name="T28" fmla="*/ 0 h 337"/>
              <a:gd name="T29" fmla="*/ 385 w 385"/>
              <a:gd name="T30" fmla="*/ 337 h 3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5" h="337">
                <a:moveTo>
                  <a:pt x="0" y="282"/>
                </a:moveTo>
                <a:lnTo>
                  <a:pt x="0" y="307"/>
                </a:lnTo>
                <a:lnTo>
                  <a:pt x="0" y="336"/>
                </a:lnTo>
                <a:lnTo>
                  <a:pt x="0" y="202"/>
                </a:lnTo>
                <a:lnTo>
                  <a:pt x="0" y="69"/>
                </a:lnTo>
                <a:lnTo>
                  <a:pt x="0" y="0"/>
                </a:lnTo>
                <a:lnTo>
                  <a:pt x="144" y="74"/>
                </a:lnTo>
                <a:lnTo>
                  <a:pt x="240" y="149"/>
                </a:lnTo>
                <a:lnTo>
                  <a:pt x="384" y="221"/>
                </a:lnTo>
              </a:path>
            </a:pathLst>
          </a:custGeom>
          <a:noFill/>
          <a:ln w="50800" cap="rnd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0624" name="Text Box 32"/>
          <p:cNvSpPr txBox="1">
            <a:spLocks noChangeArrowheads="1"/>
          </p:cNvSpPr>
          <p:nvPr/>
        </p:nvSpPr>
        <p:spPr bwMode="auto">
          <a:xfrm>
            <a:off x="4341813" y="3124201"/>
            <a:ext cx="1219200" cy="701675"/>
          </a:xfrm>
          <a:prstGeom prst="rect">
            <a:avLst/>
          </a:prstGeom>
          <a:noFill/>
          <a:ln w="50800" cap="rnd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00FFFF"/>
                </a:solidFill>
                <a:latin typeface="Tahoma" pitchFamily="34" charset="0"/>
              </a:rPr>
              <a:t>Set PS level</a:t>
            </a:r>
          </a:p>
        </p:txBody>
      </p:sp>
      <p:sp>
        <p:nvSpPr>
          <p:cNvPr id="82971" name="Line 33"/>
          <p:cNvSpPr>
            <a:spLocks noChangeShapeType="1"/>
          </p:cNvSpPr>
          <p:nvPr/>
        </p:nvSpPr>
        <p:spPr bwMode="auto">
          <a:xfrm flipH="1">
            <a:off x="4037013" y="3505200"/>
            <a:ext cx="304800" cy="228600"/>
          </a:xfrm>
          <a:prstGeom prst="line">
            <a:avLst/>
          </a:prstGeom>
          <a:noFill/>
          <a:ln w="28575" cap="rnd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72" name="Line 34"/>
          <p:cNvSpPr>
            <a:spLocks noChangeShapeType="1"/>
          </p:cNvSpPr>
          <p:nvPr/>
        </p:nvSpPr>
        <p:spPr bwMode="auto">
          <a:xfrm>
            <a:off x="5561013" y="3505200"/>
            <a:ext cx="228600" cy="228600"/>
          </a:xfrm>
          <a:prstGeom prst="line">
            <a:avLst/>
          </a:prstGeom>
          <a:noFill/>
          <a:ln w="28575" cap="rnd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858000" y="3394076"/>
            <a:ext cx="990600" cy="720725"/>
            <a:chOff x="3360" y="2138"/>
            <a:chExt cx="624" cy="454"/>
          </a:xfrm>
        </p:grpSpPr>
        <p:sp>
          <p:nvSpPr>
            <p:cNvPr id="82974" name="Line 44"/>
            <p:cNvSpPr>
              <a:spLocks noChangeShapeType="1"/>
            </p:cNvSpPr>
            <p:nvPr/>
          </p:nvSpPr>
          <p:spPr bwMode="auto">
            <a:xfrm>
              <a:off x="3840" y="2448"/>
              <a:ext cx="144" cy="144"/>
            </a:xfrm>
            <a:prstGeom prst="line">
              <a:avLst/>
            </a:prstGeom>
            <a:noFill/>
            <a:ln w="28575" cap="rnd">
              <a:solidFill>
                <a:srgbClr val="FFFF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5" name="Text Box 45"/>
            <p:cNvSpPr txBox="1">
              <a:spLocks noChangeArrowheads="1"/>
            </p:cNvSpPr>
            <p:nvPr/>
          </p:nvSpPr>
          <p:spPr bwMode="auto">
            <a:xfrm>
              <a:off x="3398" y="2138"/>
              <a:ext cx="3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Rise </a:t>
              </a:r>
              <a:endParaRPr lang="en-AU"/>
            </a:p>
          </p:txBody>
        </p:sp>
        <p:sp>
          <p:nvSpPr>
            <p:cNvPr id="82976" name="Text Box 46"/>
            <p:cNvSpPr txBox="1">
              <a:spLocks noChangeArrowheads="1"/>
            </p:cNvSpPr>
            <p:nvPr/>
          </p:nvSpPr>
          <p:spPr bwMode="auto">
            <a:xfrm>
              <a:off x="3360" y="2170"/>
              <a:ext cx="41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</a:rPr>
                <a:t>Rise</a:t>
              </a:r>
            </a:p>
            <a:p>
              <a:r>
                <a:rPr lang="en-US" b="1">
                  <a:solidFill>
                    <a:srgbClr val="00FF00"/>
                  </a:solidFill>
                </a:rPr>
                <a:t>Time</a:t>
              </a:r>
              <a:endParaRPr lang="en-AU" b="1">
                <a:solidFill>
                  <a:srgbClr val="00FF00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77A72A9-EF6A-FD46-9C6D-EC663D66EBBC}"/>
              </a:ext>
            </a:extLst>
          </p:cNvPr>
          <p:cNvSpPr txBox="1"/>
          <p:nvPr/>
        </p:nvSpPr>
        <p:spPr>
          <a:xfrm>
            <a:off x="9437549" y="6292129"/>
            <a:ext cx="256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Courtesy: Prof J V </a:t>
            </a:r>
            <a:r>
              <a:rPr lang="en-US" dirty="0" err="1"/>
              <a:t>Divatia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09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1" grpId="0" animBg="1"/>
      <p:bldP spid="110602" grpId="0" animBg="1"/>
      <p:bldP spid="110603" grpId="0" animBg="1"/>
      <p:bldP spid="110606" grpId="0" animBg="1"/>
      <p:bldP spid="110607" grpId="0" animBg="1"/>
      <p:bldP spid="110608" grpId="0" animBg="1"/>
      <p:bldP spid="110611" grpId="0" animBg="1"/>
      <p:bldP spid="110612" grpId="0" animBg="1"/>
      <p:bldP spid="110613" grpId="0" animBg="1"/>
      <p:bldP spid="110600" grpId="0" animBg="1"/>
      <p:bldP spid="110605" grpId="0" animBg="1"/>
      <p:bldP spid="110610" grpId="0" animBg="1"/>
      <p:bldP spid="110604" grpId="0" animBg="1"/>
      <p:bldP spid="110609" grpId="0" animBg="1"/>
      <p:bldP spid="1106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  <a:noFill/>
        </p:spPr>
        <p:txBody>
          <a:bodyPr vert="horz" lIns="90488" tIns="44450" rIns="90488" bIns="44450" rtlCol="0" anchor="b">
            <a:normAutofit/>
          </a:bodyPr>
          <a:lstStyle/>
          <a:p>
            <a:pPr eaLnBrk="1" hangingPunct="1"/>
            <a:r>
              <a:rPr lang="en-US"/>
              <a:t>Initiating Mechanical Ventilation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225" y="1676400"/>
            <a:ext cx="8305800" cy="4419600"/>
          </a:xfrm>
          <a:noFill/>
        </p:spPr>
        <p:txBody>
          <a:bodyPr vert="horz" lIns="90488" tIns="44450" rIns="90488" bIns="44450" rtlCol="0"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/>
              <a:t>Check ventilator assembly: power connection, circuit connection, HME filter catheter mount, gas connections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/>
              <a:t>Switch on ventilator, check on test lung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/>
              <a:t>Begin Preoxygenation (aerosol precaution)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/>
              <a:t>Watch for Hypotension</a:t>
            </a:r>
          </a:p>
          <a:p>
            <a:pPr lvl="1" eaLnBrk="1" hangingPunct="1">
              <a:lnSpc>
                <a:spcPct val="120000"/>
              </a:lnSpc>
              <a:buSzPct val="120000"/>
              <a:buFontTx/>
              <a:buChar char="•"/>
            </a:pPr>
            <a:r>
              <a:rPr lang="en-US" dirty="0"/>
              <a:t>Infuse Fluids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/>
              <a:t>Start Mechanical Ventilation</a:t>
            </a:r>
          </a:p>
          <a:p>
            <a:pPr lvl="1" eaLnBrk="1" hangingPunct="1">
              <a:lnSpc>
                <a:spcPct val="120000"/>
              </a:lnSpc>
              <a:buSzPct val="120000"/>
              <a:buFontTx/>
              <a:buChar char="•"/>
            </a:pPr>
            <a:r>
              <a:rPr lang="en-US" dirty="0"/>
              <a:t>A/C:TV=350-450,   RR=20-30,  FIO2= 60-100%</a:t>
            </a:r>
          </a:p>
          <a:p>
            <a:pPr lvl="1" eaLnBrk="1" hangingPunct="1">
              <a:lnSpc>
                <a:spcPct val="120000"/>
              </a:lnSpc>
              <a:buSzPct val="120000"/>
              <a:buFontTx/>
              <a:buChar char="•"/>
            </a:pPr>
            <a:r>
              <a:rPr lang="en-US" dirty="0"/>
              <a:t>Peak Flow rate 40-60 l/min</a:t>
            </a:r>
          </a:p>
          <a:p>
            <a:pPr lvl="1" eaLnBrk="1" hangingPunct="1">
              <a:lnSpc>
                <a:spcPct val="120000"/>
              </a:lnSpc>
              <a:buSzPct val="120000"/>
              <a:buFontTx/>
              <a:buChar char="•"/>
            </a:pPr>
            <a:r>
              <a:rPr lang="en-US" dirty="0"/>
              <a:t>PEEP=5-10,  I:E=1:2, Sens= -0.8 - 2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1638D-75CF-AB4E-8C6C-75F6CBEA9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479" y="2870791"/>
            <a:ext cx="3763926" cy="20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5810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6CAC-D6F1-41AA-8606-51F39EC2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10" y="365125"/>
            <a:ext cx="10515600" cy="1325563"/>
          </a:xfrm>
        </p:spPr>
        <p:txBody>
          <a:bodyPr/>
          <a:lstStyle/>
          <a:p>
            <a:r>
              <a:rPr lang="en-US" dirty="0"/>
              <a:t>Predicted Body Weight, TV and Minute Ventilation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5E2B1-7655-449B-90FC-7EA056002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8991" cy="4351338"/>
          </a:xfrm>
        </p:spPr>
        <p:txBody>
          <a:bodyPr>
            <a:normAutofit fontScale="92500"/>
          </a:bodyPr>
          <a:lstStyle/>
          <a:p>
            <a:r>
              <a:rPr lang="en-IN" altLang="en-US" dirty="0"/>
              <a:t>The predicted body weight  calculated as  				</a:t>
            </a:r>
          </a:p>
          <a:p>
            <a:r>
              <a:rPr lang="en-IN" altLang="en-US" dirty="0"/>
              <a:t>Males:     50+0.91(height cm -152.4); 			</a:t>
            </a:r>
          </a:p>
          <a:p>
            <a:r>
              <a:rPr lang="en-IN" altLang="en-US" dirty="0"/>
              <a:t>Female:    45.5+0.91( height cm -152.4).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IN" dirty="0"/>
              <a:t>Calculate predicted body weight (PBW) </a:t>
            </a:r>
          </a:p>
          <a:p>
            <a:r>
              <a:rPr lang="en-IN" b="1" dirty="0"/>
              <a:t>Males </a:t>
            </a:r>
            <a:r>
              <a:rPr lang="en-IN" dirty="0"/>
              <a:t>= 50 + 2.3 [height (inches) - 60] </a:t>
            </a:r>
          </a:p>
          <a:p>
            <a:r>
              <a:rPr lang="en-IN" b="1" dirty="0"/>
              <a:t>Females </a:t>
            </a:r>
            <a:r>
              <a:rPr lang="en-IN" dirty="0"/>
              <a:t>= 45.5 + 2.3 [height (inches) -60] </a:t>
            </a:r>
          </a:p>
          <a:p>
            <a:endParaRPr lang="en-IN" alt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21523-C5B6-AF42-8A4D-2166FB32CFDA}"/>
              </a:ext>
            </a:extLst>
          </p:cNvPr>
          <p:cNvSpPr txBox="1"/>
          <p:nvPr/>
        </p:nvSpPr>
        <p:spPr>
          <a:xfrm>
            <a:off x="8357191" y="3296093"/>
            <a:ext cx="3530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TV= 6 ml/kg PBW</a:t>
            </a:r>
          </a:p>
          <a:p>
            <a:r>
              <a:rPr lang="en-US" sz="3200" dirty="0" err="1"/>
              <a:t>MVm</a:t>
            </a:r>
            <a:r>
              <a:rPr lang="en-US" sz="3200" dirty="0"/>
              <a:t>= 4XBSA</a:t>
            </a:r>
          </a:p>
          <a:p>
            <a:r>
              <a:rPr lang="en-US" sz="3200" dirty="0" err="1"/>
              <a:t>MVf</a:t>
            </a:r>
            <a:r>
              <a:rPr lang="en-US" sz="3200" dirty="0"/>
              <a:t>= 3.5XBSA</a:t>
            </a:r>
          </a:p>
          <a:p>
            <a:r>
              <a:rPr lang="en-US" sz="3200" dirty="0"/>
              <a:t>MV= 100 ml/kg of PBW</a:t>
            </a:r>
          </a:p>
        </p:txBody>
      </p:sp>
    </p:spTree>
    <p:extLst>
      <p:ext uri="{BB962C8B-B14F-4D97-AF65-F5344CB8AC3E}">
        <p14:creationId xmlns:p14="http://schemas.microsoft.com/office/powerpoint/2010/main" val="10165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A375-B39F-42E1-A3A6-0F1694F9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C7FF7-71F1-48FD-9073-BB966F235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IN" dirty="0"/>
              <a:t> </a:t>
            </a:r>
            <a:r>
              <a:rPr lang="en-IN" b="1" dirty="0"/>
              <a:t>OXYGENATION GOAL: PaO</a:t>
            </a:r>
            <a:r>
              <a:rPr lang="en-IN" b="1" baseline="-25000" dirty="0"/>
              <a:t>2</a:t>
            </a:r>
            <a:r>
              <a:rPr lang="en-IN" b="1" dirty="0"/>
              <a:t>55-80 mmHg or SpO</a:t>
            </a:r>
            <a:r>
              <a:rPr lang="en-IN" b="1" baseline="-25000" dirty="0"/>
              <a:t>2</a:t>
            </a:r>
            <a:r>
              <a:rPr lang="en-IN" b="1" baseline="30000" dirty="0"/>
              <a:t> </a:t>
            </a:r>
            <a:r>
              <a:rPr lang="en-IN" b="1" dirty="0"/>
              <a:t>88-95% 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PLATEAU PRESSURE GOAL: </a:t>
            </a:r>
            <a:r>
              <a:rPr lang="en-US" dirty="0"/>
              <a:t>≤ </a:t>
            </a:r>
            <a:r>
              <a:rPr lang="en-US" b="1" dirty="0"/>
              <a:t>30 cm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</a:p>
          <a:p>
            <a:r>
              <a:rPr lang="en-US" b="1" dirty="0"/>
              <a:t>pH GOAL: 7.30-7.45 </a:t>
            </a:r>
            <a:endParaRPr lang="en-US" dirty="0"/>
          </a:p>
          <a:p>
            <a:r>
              <a:rPr lang="en-US" b="1" dirty="0"/>
              <a:t>Acidosis Management: (pH &lt; 7.30) </a:t>
            </a:r>
            <a:endParaRPr lang="en-US" dirty="0"/>
          </a:p>
          <a:p>
            <a:r>
              <a:rPr lang="en-IN" b="1" dirty="0"/>
              <a:t>If pH 7.15-7.30: </a:t>
            </a:r>
            <a:r>
              <a:rPr lang="en-IN" dirty="0"/>
              <a:t>Increase RR until pH &gt; 7.30 or PaCO</a:t>
            </a:r>
            <a:r>
              <a:rPr lang="en-IN" baseline="30000" dirty="0"/>
              <a:t>2 </a:t>
            </a:r>
            <a:r>
              <a:rPr lang="en-IN" dirty="0"/>
              <a:t>&lt; 25 (Maximum set RR = 35). </a:t>
            </a:r>
            <a:endParaRPr lang="en-US" dirty="0"/>
          </a:p>
          <a:p>
            <a:r>
              <a:rPr lang="en-IN" b="1" dirty="0"/>
              <a:t>If pH &lt; 7.15: </a:t>
            </a:r>
            <a:r>
              <a:rPr lang="en-IN" dirty="0"/>
              <a:t>Increase RR to 35. </a:t>
            </a:r>
          </a:p>
          <a:p>
            <a:r>
              <a:rPr lang="en-IN" dirty="0"/>
              <a:t>If pH remains &lt; 7.15, TV</a:t>
            </a:r>
            <a:r>
              <a:rPr lang="en-IN" baseline="30000" dirty="0"/>
              <a:t> </a:t>
            </a:r>
            <a:r>
              <a:rPr lang="en-IN" dirty="0"/>
              <a:t>may be increased in 1 ml/kg steps until pH &gt; 7.15 (</a:t>
            </a:r>
            <a:r>
              <a:rPr lang="en-IN" dirty="0" err="1"/>
              <a:t>Pplat</a:t>
            </a:r>
            <a:r>
              <a:rPr lang="en-IN" dirty="0"/>
              <a:t> target of 30 may be exceeded). (Max TV =8, Min TV=4 ml/kg)</a:t>
            </a:r>
          </a:p>
          <a:p>
            <a:r>
              <a:rPr lang="en-IN" b="1" dirty="0"/>
              <a:t>Alkalosis Management: (pH &gt; 7.45) </a:t>
            </a:r>
            <a:r>
              <a:rPr lang="en-IN" dirty="0"/>
              <a:t>Decrease vent rate if possible. 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80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EF337-1B6C-6C46-9F16-53752A26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BBAF8-4790-444E-BD3D-5FE944D92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I:E=1:2, Vt: 500 ml, RR= 20/min</a:t>
            </a:r>
          </a:p>
          <a:p>
            <a:r>
              <a:rPr lang="en-US" dirty="0"/>
              <a:t>Inspiratory flow rate=?</a:t>
            </a:r>
          </a:p>
          <a:p>
            <a:r>
              <a:rPr lang="en-US" dirty="0"/>
              <a:t>Total cycle time </a:t>
            </a:r>
            <a:r>
              <a:rPr lang="en-US" dirty="0">
                <a:sym typeface="Wingdings" pitchFamily="2" charset="2"/>
              </a:rPr>
              <a:t>(TCT)= 60 sec/RR=60 sec/20= 3</a:t>
            </a:r>
          </a:p>
          <a:p>
            <a:r>
              <a:rPr lang="en-US" dirty="0">
                <a:sym typeface="Wingdings" pitchFamily="2" charset="2"/>
              </a:rPr>
              <a:t>Required I:E= 1:2= hence 1+2=3, divide 3 seconds into 3 parts.</a:t>
            </a:r>
          </a:p>
          <a:p>
            <a:r>
              <a:rPr lang="en-US" dirty="0">
                <a:sym typeface="Wingdings" pitchFamily="2" charset="2"/>
              </a:rPr>
              <a:t>So </a:t>
            </a:r>
            <a:r>
              <a:rPr lang="en-US" dirty="0" err="1">
                <a:sym typeface="Wingdings" pitchFamily="2" charset="2"/>
              </a:rPr>
              <a:t>Ti</a:t>
            </a:r>
            <a:r>
              <a:rPr lang="en-US" dirty="0">
                <a:sym typeface="Wingdings" pitchFamily="2" charset="2"/>
              </a:rPr>
              <a:t>=1 sec, </a:t>
            </a:r>
            <a:r>
              <a:rPr lang="en-US" dirty="0" err="1">
                <a:sym typeface="Wingdings" pitchFamily="2" charset="2"/>
              </a:rPr>
              <a:t>Te</a:t>
            </a:r>
            <a:r>
              <a:rPr lang="en-US" dirty="0">
                <a:sym typeface="Wingdings" pitchFamily="2" charset="2"/>
              </a:rPr>
              <a:t>=2 sec.</a:t>
            </a:r>
          </a:p>
          <a:p>
            <a:r>
              <a:rPr lang="en-US" dirty="0">
                <a:sym typeface="Wingdings" pitchFamily="2" charset="2"/>
              </a:rPr>
              <a:t>So to deliver 500 ml in 1 seconds inspiratory flow should be 0.5 L/sec. Which is equal to 30 </a:t>
            </a:r>
            <a:r>
              <a:rPr lang="en-US" dirty="0" err="1">
                <a:sym typeface="Wingdings" pitchFamily="2" charset="2"/>
              </a:rPr>
              <a:t>litre</a:t>
            </a:r>
            <a:r>
              <a:rPr lang="en-US" dirty="0">
                <a:sym typeface="Wingdings" pitchFamily="2" charset="2"/>
              </a:rPr>
              <a:t>/min.</a:t>
            </a:r>
          </a:p>
        </p:txBody>
      </p:sp>
    </p:spTree>
    <p:extLst>
      <p:ext uri="{BB962C8B-B14F-4D97-AF65-F5344CB8AC3E}">
        <p14:creationId xmlns:p14="http://schemas.microsoft.com/office/powerpoint/2010/main" val="3746067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noFill/>
        </p:spPr>
        <p:txBody>
          <a:bodyPr vert="horz" lIns="90488" tIns="44450" rIns="90488" bIns="44450" rtlCol="0" anchor="b">
            <a:normAutofit/>
          </a:bodyPr>
          <a:lstStyle/>
          <a:p>
            <a:pPr eaLnBrk="1" hangingPunct="1"/>
            <a:r>
              <a:rPr lang="en-US"/>
              <a:t>Initiating Mechanical Ventilation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981200"/>
            <a:ext cx="7772400" cy="44323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/>
              <a:t>Confirm bilateral chest expansions</a:t>
            </a:r>
          </a:p>
          <a:p>
            <a:pPr eaLnBrk="1" hangingPunct="1">
              <a:lnSpc>
                <a:spcPct val="120000"/>
              </a:lnSpc>
            </a:pPr>
            <a:r>
              <a:rPr lang="en-US"/>
              <a:t>Start Sedation +/- Relaxants</a:t>
            </a:r>
          </a:p>
          <a:p>
            <a:pPr eaLnBrk="1" hangingPunct="1">
              <a:lnSpc>
                <a:spcPct val="120000"/>
              </a:lnSpc>
            </a:pPr>
            <a:r>
              <a:rPr lang="en-US"/>
              <a:t>Insert Central Line, Foleys Catheter &amp; NG Tube</a:t>
            </a:r>
          </a:p>
          <a:p>
            <a:pPr eaLnBrk="1" hangingPunct="1">
              <a:lnSpc>
                <a:spcPct val="120000"/>
              </a:lnSpc>
            </a:pPr>
            <a:r>
              <a:rPr lang="en-US"/>
              <a:t>Check X Ray &amp; ABG in 10-20 Min.</a:t>
            </a:r>
          </a:p>
          <a:p>
            <a:pPr eaLnBrk="1" hangingPunct="1">
              <a:lnSpc>
                <a:spcPct val="120000"/>
              </a:lnSpc>
            </a:pPr>
            <a:r>
              <a:rPr lang="en-US"/>
              <a:t>Start Anti  Gastritis and DVT Prophylaxis &amp; Eye Care</a:t>
            </a:r>
          </a:p>
        </p:txBody>
      </p:sp>
    </p:spTree>
    <p:extLst>
      <p:ext uri="{BB962C8B-B14F-4D97-AF65-F5344CB8AC3E}">
        <p14:creationId xmlns:p14="http://schemas.microsoft.com/office/powerpoint/2010/main" val="262117352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69FC-D176-1843-AE29-CCDF0621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on MV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4D8FE-4C34-4B42-9C3F-01D03AEA2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Heart rate </a:t>
            </a:r>
          </a:p>
          <a:p>
            <a:r>
              <a:rPr lang="en-US" dirty="0"/>
              <a:t>SpO2 </a:t>
            </a:r>
          </a:p>
          <a:p>
            <a:r>
              <a:rPr lang="en-US" dirty="0"/>
              <a:t>Respiratory rate </a:t>
            </a:r>
          </a:p>
          <a:p>
            <a:r>
              <a:rPr lang="en-US" dirty="0"/>
              <a:t>Pattern of respiration and signs of respiratory distress</a:t>
            </a:r>
          </a:p>
          <a:p>
            <a:r>
              <a:rPr lang="en-US" dirty="0"/>
              <a:t>Blood pressure</a:t>
            </a:r>
          </a:p>
          <a:p>
            <a:r>
              <a:rPr lang="en-US" dirty="0"/>
              <a:t>ETCO2 </a:t>
            </a:r>
          </a:p>
          <a:p>
            <a:r>
              <a:rPr lang="en-US" dirty="0"/>
              <a:t>Expired tidal volume: equal to set tidal volume (leaks)</a:t>
            </a:r>
          </a:p>
          <a:p>
            <a:r>
              <a:rPr lang="en-US" dirty="0"/>
              <a:t>Peak pressure, Plateau pressure (&lt; 30 mm Hg)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6EDEA-7053-1346-9461-FE0474D9208A}"/>
              </a:ext>
            </a:extLst>
          </p:cNvPr>
          <p:cNvSpPr txBox="1"/>
          <p:nvPr/>
        </p:nvSpPr>
        <p:spPr>
          <a:xfrm>
            <a:off x="2615609" y="6028108"/>
            <a:ext cx="659218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sz="3600" dirty="0">
                <a:solidFill>
                  <a:srgbClr val="00B050"/>
                </a:solidFill>
              </a:rPr>
              <a:t>R</a:t>
            </a:r>
            <a:r>
              <a:rPr lang="en-US" sz="3600" dirty="0">
                <a:solidFill>
                  <a:srgbClr val="00B0F0"/>
                </a:solidFill>
              </a:rPr>
              <a:t>E</a:t>
            </a:r>
            <a:r>
              <a:rPr lang="en-US" sz="3600" dirty="0">
                <a:solidFill>
                  <a:srgbClr val="FF0000"/>
                </a:solidFill>
              </a:rPr>
              <a:t>N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en-US" sz="3600" dirty="0"/>
              <a:t>  </a:t>
            </a:r>
            <a:r>
              <a:rPr lang="en-US" sz="3600" dirty="0">
                <a:solidFill>
                  <a:srgbClr val="0070C0"/>
                </a:solidFill>
              </a:rPr>
              <a:t>I</a:t>
            </a:r>
            <a:r>
              <a:rPr lang="en-US" sz="3600" dirty="0">
                <a:solidFill>
                  <a:srgbClr val="DD48F2"/>
                </a:solidFill>
              </a:rPr>
              <a:t>S</a:t>
            </a:r>
            <a:r>
              <a:rPr lang="en-US" sz="3600" dirty="0"/>
              <a:t>  </a:t>
            </a:r>
            <a:r>
              <a:rPr lang="en-US" sz="3600" dirty="0">
                <a:solidFill>
                  <a:srgbClr val="008DFE"/>
                </a:solidFill>
              </a:rPr>
              <a:t>Y</a:t>
            </a:r>
            <a:r>
              <a:rPr lang="en-US" sz="3600" dirty="0">
                <a:solidFill>
                  <a:srgbClr val="B33BFF"/>
                </a:solidFill>
              </a:rPr>
              <a:t>O</a:t>
            </a:r>
            <a:r>
              <a:rPr lang="en-US" sz="3600" dirty="0">
                <a:solidFill>
                  <a:srgbClr val="00FCFF"/>
                </a:solidFill>
              </a:rPr>
              <a:t>U</a:t>
            </a:r>
            <a:r>
              <a:rPr lang="en-US" sz="3600" dirty="0">
                <a:solidFill>
                  <a:srgbClr val="0070C0"/>
                </a:solidFill>
              </a:rPr>
              <a:t>R</a:t>
            </a:r>
            <a:r>
              <a:rPr lang="en-US" sz="3600" dirty="0"/>
              <a:t>  </a:t>
            </a:r>
            <a:r>
              <a:rPr lang="en-US" sz="3600" dirty="0">
                <a:solidFill>
                  <a:schemeClr val="bg1"/>
                </a:solidFill>
              </a:rPr>
              <a:t>F</a:t>
            </a:r>
            <a:r>
              <a:rPr lang="en-US" sz="3600" dirty="0">
                <a:solidFill>
                  <a:srgbClr val="FF1723"/>
                </a:solidFill>
              </a:rPr>
              <a:t>R</a:t>
            </a:r>
            <a:r>
              <a:rPr lang="en-US" sz="3600" dirty="0">
                <a:solidFill>
                  <a:srgbClr val="008DFE"/>
                </a:solidFill>
              </a:rPr>
              <a:t>I</a:t>
            </a:r>
            <a:r>
              <a:rPr lang="en-US" sz="3600" dirty="0">
                <a:solidFill>
                  <a:srgbClr val="DD48F2"/>
                </a:solidFill>
              </a:rPr>
              <a:t>E</a:t>
            </a:r>
            <a:r>
              <a:rPr lang="en-US" sz="3600" dirty="0">
                <a:solidFill>
                  <a:srgbClr val="00FCFF"/>
                </a:solidFill>
              </a:rPr>
              <a:t>N</a:t>
            </a:r>
            <a:r>
              <a:rPr lang="en-US" sz="3600" dirty="0">
                <a:solidFill>
                  <a:srgbClr val="FF39FF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308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Waveforms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88" y="1825625"/>
            <a:ext cx="11326094" cy="4351338"/>
          </a:xfrm>
        </p:spPr>
        <p:txBody>
          <a:bodyPr/>
          <a:lstStyle/>
          <a:p>
            <a:r>
              <a:rPr lang="en-US" sz="3600" dirty="0"/>
              <a:t>Scalars and Loops:</a:t>
            </a:r>
          </a:p>
          <a:p>
            <a:endParaRPr lang="en-US" sz="3600" dirty="0"/>
          </a:p>
          <a:p>
            <a:pPr lvl="1"/>
            <a:r>
              <a:rPr lang="en-US" sz="2800" dirty="0"/>
              <a:t>Scalars: Plot pressure, volume, or flow against time. Time is the x-axis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Loops: Plot pressure or flow against volume. (P/V or F/V). There is no time component.</a:t>
            </a:r>
          </a:p>
          <a:p>
            <a:pPr lvl="1"/>
            <a:endParaRPr lang="en-US" sz="2800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5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EE61-DC7B-3C46-9850-9BACA579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Sensitization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3DC0A-AAAF-6543-9D63-18DEF934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-19: Pandemic/national disaster</a:t>
            </a:r>
          </a:p>
          <a:p>
            <a:r>
              <a:rPr lang="en-US" dirty="0"/>
              <a:t>All routine services closure</a:t>
            </a:r>
          </a:p>
          <a:p>
            <a:r>
              <a:rPr lang="en-US" dirty="0"/>
              <a:t>Gearing up to fight the pandemic</a:t>
            </a:r>
          </a:p>
          <a:p>
            <a:r>
              <a:rPr lang="en-US" dirty="0"/>
              <a:t>All the forces unite</a:t>
            </a:r>
          </a:p>
          <a:p>
            <a:r>
              <a:rPr lang="en-US" dirty="0"/>
              <a:t>Know your armamentarium</a:t>
            </a:r>
          </a:p>
          <a:p>
            <a:r>
              <a:rPr lang="en-US" dirty="0"/>
              <a:t>Protect yourself</a:t>
            </a:r>
          </a:p>
        </p:txBody>
      </p:sp>
    </p:spTree>
    <p:extLst>
      <p:ext uri="{BB962C8B-B14F-4D97-AF65-F5344CB8AC3E}">
        <p14:creationId xmlns:p14="http://schemas.microsoft.com/office/powerpoint/2010/main" val="1160936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886"/>
            <a:ext cx="10515600" cy="1325563"/>
          </a:xfrm>
        </p:spPr>
        <p:txBody>
          <a:bodyPr/>
          <a:lstStyle/>
          <a:p>
            <a:r>
              <a:rPr lang="en-US" dirty="0"/>
              <a:t>Types of Scalars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4196" y="1524001"/>
            <a:ext cx="833993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5841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886"/>
            <a:ext cx="10515600" cy="1325563"/>
          </a:xfrm>
        </p:spPr>
        <p:txBody>
          <a:bodyPr/>
          <a:lstStyle/>
          <a:p>
            <a:r>
              <a:rPr lang="en-US" dirty="0"/>
              <a:t>Types of Loops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444FC0-7960-6D48-B707-1B8D099F5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61" y="1579419"/>
            <a:ext cx="5798127" cy="370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2A1AA17-BDB4-0D49-B47A-153DF1AEB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253" y="1579419"/>
            <a:ext cx="5818911" cy="370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03441D-D535-6547-A12D-998510725143}"/>
              </a:ext>
            </a:extLst>
          </p:cNvPr>
          <p:cNvSpPr txBox="1"/>
          <p:nvPr/>
        </p:nvSpPr>
        <p:spPr>
          <a:xfrm>
            <a:off x="1371600" y="5874327"/>
            <a:ext cx="299258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P-V Loop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4DB2E-5FFA-CD47-A1F5-A5F90B2B9A5D}"/>
              </a:ext>
            </a:extLst>
          </p:cNvPr>
          <p:cNvSpPr txBox="1"/>
          <p:nvPr/>
        </p:nvSpPr>
        <p:spPr>
          <a:xfrm>
            <a:off x="7841660" y="5749635"/>
            <a:ext cx="299258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F-V Loop</a:t>
            </a:r>
          </a:p>
        </p:txBody>
      </p:sp>
    </p:spTree>
    <p:extLst>
      <p:ext uri="{BB962C8B-B14F-4D97-AF65-F5344CB8AC3E}">
        <p14:creationId xmlns:p14="http://schemas.microsoft.com/office/powerpoint/2010/main" val="222313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EE61-DC7B-3C46-9850-9BACA579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08"/>
            <a:ext cx="9968345" cy="978766"/>
          </a:xfrm>
        </p:spPr>
        <p:txBody>
          <a:bodyPr/>
          <a:lstStyle/>
          <a:p>
            <a:r>
              <a:rPr lang="en-US" dirty="0"/>
              <a:t>Ventilator alarms and troubleshooting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4D1815-0470-5947-91D1-7313BB114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982120"/>
              </p:ext>
            </p:extLst>
          </p:nvPr>
        </p:nvGraphicFramePr>
        <p:xfrm>
          <a:off x="318653" y="980498"/>
          <a:ext cx="10668000" cy="5405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773">
                  <a:extLst>
                    <a:ext uri="{9D8B030D-6E8A-4147-A177-3AD203B41FA5}">
                      <a16:colId xmlns:a16="http://schemas.microsoft.com/office/drawing/2014/main" val="3969963772"/>
                    </a:ext>
                  </a:extLst>
                </a:gridCol>
                <a:gridCol w="1378645">
                  <a:extLst>
                    <a:ext uri="{9D8B030D-6E8A-4147-A177-3AD203B41FA5}">
                      <a16:colId xmlns:a16="http://schemas.microsoft.com/office/drawing/2014/main" val="1190623818"/>
                    </a:ext>
                  </a:extLst>
                </a:gridCol>
                <a:gridCol w="3477491">
                  <a:extLst>
                    <a:ext uri="{9D8B030D-6E8A-4147-A177-3AD203B41FA5}">
                      <a16:colId xmlns:a16="http://schemas.microsoft.com/office/drawing/2014/main" val="1139204254"/>
                    </a:ext>
                  </a:extLst>
                </a:gridCol>
                <a:gridCol w="3325091">
                  <a:extLst>
                    <a:ext uri="{9D8B030D-6E8A-4147-A177-3AD203B41FA5}">
                      <a16:colId xmlns:a16="http://schemas.microsoft.com/office/drawing/2014/main" val="3932261778"/>
                    </a:ext>
                  </a:extLst>
                </a:gridCol>
              </a:tblGrid>
              <a:tr h="333430">
                <a:tc>
                  <a:txBody>
                    <a:bodyPr/>
                    <a:lstStyle/>
                    <a:p>
                      <a:r>
                        <a:rPr lang="en-US" dirty="0"/>
                        <a:t>Alarms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0056"/>
                  </a:ext>
                </a:extLst>
              </a:tr>
              <a:tr h="583502">
                <a:tc>
                  <a:txBody>
                    <a:bodyPr/>
                    <a:lstStyle/>
                    <a:p>
                      <a:r>
                        <a:rPr lang="en-US" dirty="0"/>
                        <a:t>Electrical power/ gas delivery/ 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Disconnection of power supply or oxygen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Connect the power or Oxygen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06558"/>
                  </a:ext>
                </a:extLst>
              </a:tr>
              <a:tr h="833574">
                <a:tc>
                  <a:txBody>
                    <a:bodyPr/>
                    <a:lstStyle/>
                    <a:p>
                      <a:r>
                        <a:rPr lang="en-US" dirty="0"/>
                        <a:t>Low airway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Disconnection or volume leak, in appropriate alarm 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Connect ventilator, check alarm setting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824572"/>
                  </a:ext>
                </a:extLst>
              </a:tr>
              <a:tr h="1946052">
                <a:tc>
                  <a:txBody>
                    <a:bodyPr/>
                    <a:lstStyle/>
                    <a:p>
                      <a:r>
                        <a:rPr lang="en-US" dirty="0"/>
                        <a:t>High airway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Obstruction to flow, pneumothorax and other compliance problem (fluid overload/ abdominal hypertension)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Check for </a:t>
                      </a:r>
                      <a:r>
                        <a:rPr lang="en-US" dirty="0" err="1"/>
                        <a:t>Ppeak</a:t>
                      </a:r>
                      <a:r>
                        <a:rPr lang="en-US" dirty="0"/>
                        <a:t> and </a:t>
                      </a:r>
                      <a:r>
                        <a:rPr lang="en-US" dirty="0" err="1"/>
                        <a:t>Pplat</a:t>
                      </a:r>
                      <a:r>
                        <a:rPr lang="en-US" dirty="0"/>
                        <a:t> (diff &lt;3-5) if both high: Compliance problem (pneumothorax </a:t>
                      </a:r>
                      <a:r>
                        <a:rPr lang="en-US" dirty="0" err="1"/>
                        <a:t>etc</a:t>
                      </a:r>
                      <a:r>
                        <a:rPr lang="en-US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If </a:t>
                      </a:r>
                      <a:r>
                        <a:rPr lang="en-US" dirty="0" err="1"/>
                        <a:t>Ppeak</a:t>
                      </a:r>
                      <a:r>
                        <a:rPr lang="en-US" dirty="0"/>
                        <a:t> and </a:t>
                      </a:r>
                      <a:r>
                        <a:rPr lang="en-US" dirty="0" err="1"/>
                        <a:t>Pplat</a:t>
                      </a:r>
                      <a:r>
                        <a:rPr lang="en-US" dirty="0"/>
                        <a:t> (diff&gt;3-5) : Resistance problem (tube/circuit block </a:t>
                      </a:r>
                      <a:r>
                        <a:rPr lang="en-US" dirty="0" err="1"/>
                        <a:t>etc</a:t>
                      </a:r>
                      <a:r>
                        <a:rPr lang="en-US" dirty="0"/>
                        <a:t>): suction/change tube, bronchodilator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791116"/>
                  </a:ext>
                </a:extLst>
              </a:tr>
              <a:tr h="833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 Expired Vt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ETT cuff leak, Circuit leak, leak from HME filter, leak from ICD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Check/change ETT, Circuit, HME filter, ICD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274858"/>
                  </a:ext>
                </a:extLst>
              </a:tr>
              <a:tr h="583502">
                <a:tc>
                  <a:txBody>
                    <a:bodyPr/>
                    <a:lstStyle/>
                    <a:p>
                      <a:r>
                        <a:rPr lang="en-US" dirty="0"/>
                        <a:t>High RR</a:t>
                      </a:r>
                    </a:p>
                    <a:p>
                      <a:r>
                        <a:rPr lang="en-US" dirty="0"/>
                        <a:t>High PEEP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Blocked tube/bronchoconstriction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Suction/</a:t>
                      </a:r>
                      <a:r>
                        <a:rPr lang="en-US" dirty="0" err="1"/>
                        <a:t>bonchodilation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126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534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EE61-DC7B-3C46-9850-9BACA579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other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3DC0A-AAAF-6543-9D63-18DEF934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Hypoxemia: check for disconnection, Increase Fio2, Call for help, check for tube block, fluid overload, check air entry, patient ventilator asynchrony</a:t>
            </a:r>
          </a:p>
          <a:p>
            <a:pPr marL="0" indent="0">
              <a:buNone/>
            </a:pPr>
            <a:r>
              <a:rPr lang="en-US" b="1" dirty="0"/>
              <a:t>DOPE: </a:t>
            </a:r>
          </a:p>
          <a:p>
            <a:pPr marL="0" indent="0">
              <a:buNone/>
            </a:pPr>
            <a:r>
              <a:rPr lang="en-US" b="1" dirty="0"/>
              <a:t>D: Disconnection/ Dislodging</a:t>
            </a:r>
          </a:p>
          <a:p>
            <a:pPr marL="0" indent="0">
              <a:buNone/>
            </a:pPr>
            <a:r>
              <a:rPr lang="en-US" b="1" dirty="0"/>
              <a:t>O: Obstruction, </a:t>
            </a:r>
          </a:p>
          <a:p>
            <a:pPr marL="0" indent="0">
              <a:buNone/>
            </a:pPr>
            <a:r>
              <a:rPr lang="en-US" b="1" dirty="0"/>
              <a:t>P: Pneumothorax </a:t>
            </a:r>
          </a:p>
          <a:p>
            <a:pPr marL="0" indent="0">
              <a:buNone/>
            </a:pPr>
            <a:r>
              <a:rPr lang="en-US" b="1" dirty="0"/>
              <a:t>E: Equipment failure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18AFC2-D85B-3347-8BBC-19B9EA36DCFC}"/>
              </a:ext>
            </a:extLst>
          </p:cNvPr>
          <p:cNvSpPr txBox="1"/>
          <p:nvPr/>
        </p:nvSpPr>
        <p:spPr>
          <a:xfrm>
            <a:off x="4336470" y="6068289"/>
            <a:ext cx="5345822" cy="523220"/>
          </a:xfrm>
          <a:prstGeom prst="rect">
            <a:avLst/>
          </a:prstGeom>
          <a:solidFill>
            <a:srgbClr val="FF1723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There may exist multiple problems</a:t>
            </a:r>
          </a:p>
        </p:txBody>
      </p:sp>
    </p:spTree>
    <p:extLst>
      <p:ext uri="{BB962C8B-B14F-4D97-AF65-F5344CB8AC3E}">
        <p14:creationId xmlns:p14="http://schemas.microsoft.com/office/powerpoint/2010/main" val="36043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0" y="52389"/>
            <a:ext cx="8637588" cy="1431925"/>
          </a:xfrm>
        </p:spPr>
        <p:txBody>
          <a:bodyPr/>
          <a:lstStyle/>
          <a:p>
            <a:pPr eaLnBrk="1" hangingPunct="1"/>
            <a:r>
              <a:rPr lang="en-US" dirty="0"/>
              <a:t>Criteria for consideration for Weaning/discontinuation</a:t>
            </a:r>
            <a:endParaRPr lang="en-AU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Underlying disease stable or improving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PaO</a:t>
            </a:r>
            <a:r>
              <a:rPr lang="en-US" sz="2000"/>
              <a:t>2</a:t>
            </a:r>
            <a:r>
              <a:rPr lang="en-US"/>
              <a:t> / FiO</a:t>
            </a:r>
            <a:r>
              <a:rPr lang="en-US" sz="2000"/>
              <a:t>2</a:t>
            </a:r>
            <a:r>
              <a:rPr lang="en-US"/>
              <a:t> &gt; 200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PEEP &lt; 5-8 cmH</a:t>
            </a:r>
            <a:r>
              <a:rPr lang="en-US" sz="2000"/>
              <a:t>2</a:t>
            </a:r>
            <a:r>
              <a:rPr lang="en-US"/>
              <a:t>O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FiO2 &lt; 0.5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Reliable respiratory drive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Stable CVS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Minimal pressors or inotropes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Absence of myocardial ischemia</a:t>
            </a:r>
          </a:p>
          <a:p>
            <a:pPr eaLnBrk="1" hangingPunct="1">
              <a:lnSpc>
                <a:spcPct val="90000"/>
              </a:lnSpc>
            </a:pPr>
            <a:r>
              <a:rPr lang="en-AU"/>
              <a:t>Capable of initiating inspiratory effort</a:t>
            </a:r>
          </a:p>
        </p:txBody>
      </p:sp>
    </p:spTree>
    <p:extLst>
      <p:ext uri="{BB962C8B-B14F-4D97-AF65-F5344CB8AC3E}">
        <p14:creationId xmlns:p14="http://schemas.microsoft.com/office/powerpoint/2010/main" val="1342559502"/>
      </p:ext>
    </p:extLst>
  </p:cSld>
  <p:clrMapOvr>
    <a:masterClrMapping/>
  </p:clrMapOvr>
  <p:transition spd="slow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822322" y="152401"/>
            <a:ext cx="5912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 Narrow" pitchFamily="34" charset="0"/>
              </a:rPr>
              <a:t>Underlying condition has </a:t>
            </a:r>
          </a:p>
          <a:p>
            <a:r>
              <a:rPr lang="en-US" dirty="0">
                <a:latin typeface="Arial Narrow" pitchFamily="34" charset="0"/>
              </a:rPr>
              <a:t>Resolved or improved and there is no other condition mandating MV</a:t>
            </a:r>
            <a:endParaRPr lang="en-AU" dirty="0">
              <a:latin typeface="Arial Narrow" pitchFamily="34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676401" y="1452563"/>
            <a:ext cx="2932213" cy="36933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Daily screening of RS function</a:t>
            </a:r>
            <a:endParaRPr lang="en-AU" b="1">
              <a:latin typeface="Arial Narrow" pitchFamily="34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704976" y="2268538"/>
            <a:ext cx="10807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Not Ready</a:t>
            </a:r>
            <a:endParaRPr lang="en-AU">
              <a:latin typeface="Arial Narrow" pitchFamily="34" charset="0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762376" y="2268538"/>
            <a:ext cx="7857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 Ready</a:t>
            </a:r>
            <a:endParaRPr lang="en-AU">
              <a:latin typeface="Arial Narrow" pitchFamily="34" charset="0"/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1600200" y="3140076"/>
            <a:ext cx="1479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MV and </a:t>
            </a:r>
          </a:p>
          <a:p>
            <a:r>
              <a:rPr lang="en-US">
                <a:latin typeface="Arial Narrow" pitchFamily="34" charset="0"/>
              </a:rPr>
              <a:t>Daily screening</a:t>
            </a:r>
            <a:endParaRPr lang="en-AU">
              <a:latin typeface="Arial Narrow" pitchFamily="34" charset="0"/>
            </a:endParaRP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3962401" y="3140075"/>
            <a:ext cx="562975" cy="36933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SBT</a:t>
            </a:r>
            <a:endParaRPr lang="en-AU" b="1">
              <a:latin typeface="Arial Narrow" pitchFamily="34" charset="0"/>
            </a:endParaRP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3870326" y="3738564"/>
            <a:ext cx="1630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 Narrow" pitchFamily="34" charset="0"/>
              </a:rPr>
              <a:t>T-piece or PSV </a:t>
            </a:r>
          </a:p>
          <a:p>
            <a:r>
              <a:rPr lang="en-US" dirty="0">
                <a:latin typeface="Arial Narrow" pitchFamily="34" charset="0"/>
              </a:rPr>
              <a:t>30min is enough </a:t>
            </a:r>
            <a:endParaRPr lang="en-AU" dirty="0">
              <a:latin typeface="Arial Narrow" pitchFamily="34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2362201" y="4648200"/>
            <a:ext cx="965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Tolerated</a:t>
            </a:r>
            <a:endParaRPr lang="en-AU">
              <a:latin typeface="Arial Narrow" pitchFamily="34" charset="0"/>
            </a:endParaRP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5410200" y="4652963"/>
            <a:ext cx="12715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Not tolerated</a:t>
            </a:r>
            <a:endParaRPr lang="en-AU">
              <a:latin typeface="Arial Narrow" pitchFamily="34" charset="0"/>
            </a:endParaRP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5410201" y="5227638"/>
            <a:ext cx="1962397" cy="36933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Gradual Withdrawal</a:t>
            </a:r>
            <a:endParaRPr lang="en-AU" b="1">
              <a:latin typeface="Arial Narrow" pitchFamily="34" charset="0"/>
            </a:endParaRP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5410200" y="5959476"/>
            <a:ext cx="1761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Once-daily T-piece</a:t>
            </a:r>
          </a:p>
          <a:p>
            <a:r>
              <a:rPr lang="en-US">
                <a:latin typeface="Arial Narrow" pitchFamily="34" charset="0"/>
              </a:rPr>
              <a:t>PSV</a:t>
            </a:r>
            <a:endParaRPr lang="en-AU">
              <a:latin typeface="Arial Narrow" pitchFamily="34" charset="0"/>
            </a:endParaRPr>
          </a:p>
        </p:txBody>
      </p:sp>
      <p:sp>
        <p:nvSpPr>
          <p:cNvPr id="126989" name="Line 13"/>
          <p:cNvSpPr>
            <a:spLocks noChangeShapeType="1"/>
          </p:cNvSpPr>
          <p:nvPr/>
        </p:nvSpPr>
        <p:spPr bwMode="auto">
          <a:xfrm>
            <a:off x="3200400" y="966788"/>
            <a:ext cx="0" cy="3857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6990" name="Line 14"/>
          <p:cNvSpPr>
            <a:spLocks noChangeShapeType="1"/>
          </p:cNvSpPr>
          <p:nvPr/>
        </p:nvSpPr>
        <p:spPr bwMode="auto">
          <a:xfrm>
            <a:off x="2362200" y="19812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6991" name="Line 15"/>
          <p:cNvSpPr>
            <a:spLocks noChangeShapeType="1"/>
          </p:cNvSpPr>
          <p:nvPr/>
        </p:nvSpPr>
        <p:spPr bwMode="auto">
          <a:xfrm>
            <a:off x="4267200" y="19812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6992" name="Line 16"/>
          <p:cNvSpPr>
            <a:spLocks noChangeShapeType="1"/>
          </p:cNvSpPr>
          <p:nvPr/>
        </p:nvSpPr>
        <p:spPr bwMode="auto">
          <a:xfrm>
            <a:off x="2286000" y="2667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6993" name="Line 17"/>
          <p:cNvSpPr>
            <a:spLocks noChangeShapeType="1"/>
          </p:cNvSpPr>
          <p:nvPr/>
        </p:nvSpPr>
        <p:spPr bwMode="auto">
          <a:xfrm>
            <a:off x="4267200" y="2667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6994" name="Line 18"/>
          <p:cNvSpPr>
            <a:spLocks noChangeShapeType="1"/>
          </p:cNvSpPr>
          <p:nvPr/>
        </p:nvSpPr>
        <p:spPr bwMode="auto">
          <a:xfrm flipH="1">
            <a:off x="3200400" y="4495800"/>
            <a:ext cx="6858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6995" name="Line 19"/>
          <p:cNvSpPr>
            <a:spLocks noChangeShapeType="1"/>
          </p:cNvSpPr>
          <p:nvPr/>
        </p:nvSpPr>
        <p:spPr bwMode="auto">
          <a:xfrm>
            <a:off x="4724400" y="4495800"/>
            <a:ext cx="6858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6996" name="Line 20"/>
          <p:cNvSpPr>
            <a:spLocks noChangeShapeType="1"/>
          </p:cNvSpPr>
          <p:nvPr/>
        </p:nvSpPr>
        <p:spPr bwMode="auto">
          <a:xfrm>
            <a:off x="6172200" y="5029200"/>
            <a:ext cx="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6997" name="Line 21"/>
          <p:cNvSpPr>
            <a:spLocks noChangeShapeType="1"/>
          </p:cNvSpPr>
          <p:nvPr/>
        </p:nvSpPr>
        <p:spPr bwMode="auto">
          <a:xfrm>
            <a:off x="6172200" y="57150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7010" name="Text Box 34"/>
          <p:cNvSpPr txBox="1">
            <a:spLocks noChangeArrowheads="1"/>
          </p:cNvSpPr>
          <p:nvPr/>
        </p:nvSpPr>
        <p:spPr bwMode="auto">
          <a:xfrm>
            <a:off x="9725898" y="6407720"/>
            <a:ext cx="2112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 Narrow" pitchFamily="34" charset="0"/>
              </a:rPr>
              <a:t>Ely. NEJM 1996;335:1864</a:t>
            </a:r>
            <a:endParaRPr lang="en-AU" dirty="0"/>
          </a:p>
        </p:txBody>
      </p:sp>
      <p:sp>
        <p:nvSpPr>
          <p:cNvPr id="127012" name="Text Box 36"/>
          <p:cNvSpPr txBox="1">
            <a:spLocks noChangeArrowheads="1"/>
          </p:cNvSpPr>
          <p:nvPr/>
        </p:nvSpPr>
        <p:spPr bwMode="auto">
          <a:xfrm>
            <a:off x="9220204" y="5659877"/>
            <a:ext cx="268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 Narrow" pitchFamily="34" charset="0"/>
              </a:rPr>
              <a:t> Esteban. AJRCCM 1997;156:459</a:t>
            </a:r>
            <a:endParaRPr lang="en-AU" sz="1600" dirty="0">
              <a:latin typeface="Arial Narrow" pitchFamily="34" charset="0"/>
            </a:endParaRPr>
          </a:p>
        </p:txBody>
      </p:sp>
      <p:sp>
        <p:nvSpPr>
          <p:cNvPr id="127013" name="Text Box 37"/>
          <p:cNvSpPr txBox="1">
            <a:spLocks noChangeArrowheads="1"/>
          </p:cNvSpPr>
          <p:nvPr/>
        </p:nvSpPr>
        <p:spPr bwMode="auto">
          <a:xfrm>
            <a:off x="9223379" y="6082152"/>
            <a:ext cx="268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Narrow" pitchFamily="34" charset="0"/>
              </a:rPr>
              <a:t> Esteban. AJRCCM 1999;159:512</a:t>
            </a:r>
            <a:endParaRPr lang="en-AU" sz="1600">
              <a:latin typeface="Arial Narrow" pitchFamily="34" charset="0"/>
            </a:endParaRPr>
          </a:p>
        </p:txBody>
      </p:sp>
      <p:sp>
        <p:nvSpPr>
          <p:cNvPr id="127014" name="Text Box 38"/>
          <p:cNvSpPr txBox="1">
            <a:spLocks noChangeArrowheads="1"/>
          </p:cNvSpPr>
          <p:nvPr/>
        </p:nvSpPr>
        <p:spPr bwMode="auto">
          <a:xfrm>
            <a:off x="5699125" y="2047876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Arial Narrow" pitchFamily="34" charset="0"/>
              </a:rPr>
              <a:t>Weaning</a:t>
            </a:r>
          </a:p>
        </p:txBody>
      </p:sp>
    </p:spTree>
    <p:extLst>
      <p:ext uri="{BB962C8B-B14F-4D97-AF65-F5344CB8AC3E}">
        <p14:creationId xmlns:p14="http://schemas.microsoft.com/office/powerpoint/2010/main" val="3365083083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EE61-DC7B-3C46-9850-9BACA579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 weaning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3DC0A-AAAF-6543-9D63-18DEF934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A: Airway and lung dysfunction (resistance/compliance problem)</a:t>
            </a:r>
          </a:p>
          <a:p>
            <a:r>
              <a:rPr lang="en-US" dirty="0"/>
              <a:t>B: Brain dysfunction (delirium, depression)</a:t>
            </a:r>
          </a:p>
          <a:p>
            <a:r>
              <a:rPr lang="en-US" dirty="0"/>
              <a:t>C: Cardiac dysfunction (Cardiomyopathy)</a:t>
            </a:r>
          </a:p>
          <a:p>
            <a:r>
              <a:rPr lang="en-US" dirty="0"/>
              <a:t>D: Diaphragm/ respiratory muscle</a:t>
            </a:r>
          </a:p>
          <a:p>
            <a:r>
              <a:rPr lang="en-US" dirty="0"/>
              <a:t>E: Endocrine and metabolic (hypokalemia, </a:t>
            </a:r>
            <a:r>
              <a:rPr lang="en-US" dirty="0" err="1"/>
              <a:t>hypomagenesimia</a:t>
            </a:r>
            <a:r>
              <a:rPr lang="en-US" dirty="0"/>
              <a:t>, hypophosphatemia, malnutrition, hypothyroidism, met. Acidosis, fever)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F43A7-3321-784C-9056-8F431FB95CC1}"/>
              </a:ext>
            </a:extLst>
          </p:cNvPr>
          <p:cNvSpPr txBox="1"/>
          <p:nvPr/>
        </p:nvSpPr>
        <p:spPr>
          <a:xfrm>
            <a:off x="7606144" y="6345382"/>
            <a:ext cx="37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Heunks</a:t>
            </a:r>
            <a:r>
              <a:rPr lang="en-US" dirty="0"/>
              <a:t> et al Critical Care; 2010</a:t>
            </a:r>
          </a:p>
        </p:txBody>
      </p:sp>
    </p:spTree>
    <p:extLst>
      <p:ext uri="{BB962C8B-B14F-4D97-AF65-F5344CB8AC3E}">
        <p14:creationId xmlns:p14="http://schemas.microsoft.com/office/powerpoint/2010/main" val="3463139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EE61-DC7B-3C46-9850-9BACA579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of MV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3DC0A-AAAF-6543-9D63-18DEF934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Airway management related complications</a:t>
            </a:r>
          </a:p>
          <a:p>
            <a:r>
              <a:rPr lang="en-US" dirty="0"/>
              <a:t>Hypotension</a:t>
            </a:r>
          </a:p>
          <a:p>
            <a:r>
              <a:rPr lang="en-US" dirty="0"/>
              <a:t>Pneumothorax/Subcutaneous emphysema</a:t>
            </a:r>
          </a:p>
          <a:p>
            <a:r>
              <a:rPr lang="en-US" dirty="0"/>
              <a:t>Ventilator induced lung injury</a:t>
            </a:r>
          </a:p>
          <a:p>
            <a:r>
              <a:rPr lang="en-US" dirty="0"/>
              <a:t>Ventilator associated pneumonia</a:t>
            </a:r>
          </a:p>
        </p:txBody>
      </p:sp>
    </p:spTree>
    <p:extLst>
      <p:ext uri="{BB962C8B-B14F-4D97-AF65-F5344CB8AC3E}">
        <p14:creationId xmlns:p14="http://schemas.microsoft.com/office/powerpoint/2010/main" val="2119950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EE61-DC7B-3C46-9850-9BACA579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CARRY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3DC0A-AAAF-6543-9D63-18DEF9347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4448"/>
          </a:xfrm>
        </p:spPr>
        <p:txBody>
          <a:bodyPr/>
          <a:lstStyle/>
          <a:p>
            <a:r>
              <a:rPr lang="en-US" dirty="0"/>
              <a:t>CoViD-19 patients usually present to ICU with ARDS.</a:t>
            </a:r>
          </a:p>
          <a:p>
            <a:r>
              <a:rPr lang="en-US" dirty="0"/>
              <a:t>For ventilating these patients Tidal volume (TV) should be calculated by 6 ml/kg PBW. (</a:t>
            </a:r>
            <a:r>
              <a:rPr lang="en-US" dirty="0" err="1"/>
              <a:t>TVmax</a:t>
            </a:r>
            <a:r>
              <a:rPr lang="en-US" dirty="0"/>
              <a:t>=8 ml/kg, </a:t>
            </a:r>
            <a:r>
              <a:rPr lang="en-US" dirty="0" err="1"/>
              <a:t>TVmin</a:t>
            </a:r>
            <a:r>
              <a:rPr lang="en-US" dirty="0"/>
              <a:t>=4 ml/kg)</a:t>
            </a:r>
          </a:p>
          <a:p>
            <a:r>
              <a:rPr lang="en-US" dirty="0"/>
              <a:t>Ventilating a patient with ARDS: Low TV, High RR, High PEEP and Plateau pressure &lt; 30 cm H2O.</a:t>
            </a:r>
          </a:p>
          <a:p>
            <a:r>
              <a:rPr lang="en-US" dirty="0"/>
              <a:t>One should be aware of monitoring and troubleshooting of mechanical ventilator.</a:t>
            </a:r>
          </a:p>
          <a:p>
            <a:r>
              <a:rPr lang="en-US" dirty="0"/>
              <a:t>Patient should be initiated on Controlled or assist control mode of MV and once recovers can be weaned using spontaneous breathing trial.</a:t>
            </a:r>
          </a:p>
          <a:p>
            <a:r>
              <a:rPr lang="en-US" dirty="0"/>
              <a:t>In patients with difficult  weaning ascertain and correct the cause.</a:t>
            </a:r>
          </a:p>
        </p:txBody>
      </p:sp>
    </p:spTree>
    <p:extLst>
      <p:ext uri="{BB962C8B-B14F-4D97-AF65-F5344CB8AC3E}">
        <p14:creationId xmlns:p14="http://schemas.microsoft.com/office/powerpoint/2010/main" val="4197483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60600"/>
            <a:ext cx="3200400" cy="2794000"/>
          </a:xfr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2260600"/>
            <a:ext cx="2794000" cy="279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1FD590-D554-0D47-9C3A-18A15B64F1A3}"/>
              </a:ext>
            </a:extLst>
          </p:cNvPr>
          <p:cNvSpPr txBox="1"/>
          <p:nvPr/>
        </p:nvSpPr>
        <p:spPr>
          <a:xfrm>
            <a:off x="3639671" y="5468475"/>
            <a:ext cx="4410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8845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EE61-DC7B-3C46-9850-9BACA579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of MV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DE24BA-731E-9C47-B0F0-C5163AE1A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717958"/>
            <a:ext cx="8582891" cy="4585854"/>
          </a:xfrm>
        </p:spPr>
      </p:pic>
    </p:spTree>
    <p:extLst>
      <p:ext uri="{BB962C8B-B14F-4D97-AF65-F5344CB8AC3E}">
        <p14:creationId xmlns:p14="http://schemas.microsoft.com/office/powerpoint/2010/main" val="240144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EE61-DC7B-3C46-9850-9BACA579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of MV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0001D9-F73A-E345-84B0-CFB61E04E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89" y="1690688"/>
            <a:ext cx="5294818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C436EA-AC2E-7249-873B-8405087F19A0}"/>
              </a:ext>
            </a:extLst>
          </p:cNvPr>
          <p:cNvSpPr txBox="1"/>
          <p:nvPr/>
        </p:nvSpPr>
        <p:spPr>
          <a:xfrm>
            <a:off x="1191494" y="6026727"/>
            <a:ext cx="545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Bjorn Ibsen (1915-2007)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41025C-A128-6141-8B9C-B317D35B3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743" y="1900956"/>
            <a:ext cx="5126182" cy="3488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2BA4DE-9E36-894A-99A8-52932D91A84F}"/>
              </a:ext>
            </a:extLst>
          </p:cNvPr>
          <p:cNvSpPr txBox="1"/>
          <p:nvPr/>
        </p:nvSpPr>
        <p:spPr>
          <a:xfrm>
            <a:off x="6456209" y="5999016"/>
            <a:ext cx="545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Municipal Hospital, </a:t>
            </a:r>
            <a:r>
              <a:rPr lang="en-US" sz="3200" b="1" dirty="0" err="1"/>
              <a:t>Copehagen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0543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88" y="365125"/>
            <a:ext cx="9040094" cy="1325563"/>
          </a:xfrm>
          <a:noFill/>
        </p:spPr>
        <p:txBody>
          <a:bodyPr vert="horz" lIns="90488" tIns="44450" rIns="90488" bIns="44450" rtlCol="0" anchor="b">
            <a:normAutofit/>
          </a:bodyPr>
          <a:lstStyle/>
          <a:p>
            <a:pPr eaLnBrk="1" hangingPunct="1"/>
            <a:r>
              <a:rPr lang="en-US" b="1" dirty="0"/>
              <a:t>Indications of Mechanical Ventilation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2133600"/>
            <a:ext cx="8001000" cy="3733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Poor Oxygenation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Raised CO2 level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Increased Work of breathing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806721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EE61-DC7B-3C46-9850-9BACA579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Classifications of MV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A6444CA-DF67-CA4F-BE66-36CBDF638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628" y="2515394"/>
            <a:ext cx="4486940" cy="377908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E50781-AA24-0748-A6D3-72B30F0D0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605" y="2211571"/>
            <a:ext cx="6400799" cy="38702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1F114F-A172-9C4B-8430-091F9A86CC7F}"/>
              </a:ext>
            </a:extLst>
          </p:cNvPr>
          <p:cNvSpPr txBox="1"/>
          <p:nvPr/>
        </p:nvSpPr>
        <p:spPr>
          <a:xfrm>
            <a:off x="276447" y="1690688"/>
            <a:ext cx="499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Non Invasive Ventilation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DED8F5-2546-E249-82DB-2EDD6508290B}"/>
              </a:ext>
            </a:extLst>
          </p:cNvPr>
          <p:cNvSpPr/>
          <p:nvPr/>
        </p:nvSpPr>
        <p:spPr>
          <a:xfrm>
            <a:off x="1573619" y="3359888"/>
            <a:ext cx="489097" cy="1701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7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EE61-DC7B-3C46-9850-9BACA579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109"/>
            <a:ext cx="9303327" cy="1510579"/>
          </a:xfrm>
        </p:spPr>
        <p:txBody>
          <a:bodyPr>
            <a:normAutofit/>
          </a:bodyPr>
          <a:lstStyle/>
          <a:p>
            <a:r>
              <a:rPr lang="en-US" b="1" dirty="0"/>
              <a:t>Basic design and concepts: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3DC0A-AAAF-6543-9D63-18DEF9347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03327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Controlled/ /Mandatory breaths:</a:t>
            </a:r>
          </a:p>
          <a:p>
            <a:pPr lvl="1"/>
            <a:r>
              <a:rPr lang="en-US" dirty="0"/>
              <a:t>Volume Control Ventilation (VCV)</a:t>
            </a:r>
          </a:p>
          <a:p>
            <a:pPr lvl="1"/>
            <a:r>
              <a:rPr lang="en-US" dirty="0"/>
              <a:t>Pressure Control Ventilation (PCV)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Supported breaths:</a:t>
            </a:r>
          </a:p>
          <a:p>
            <a:pPr lvl="1"/>
            <a:r>
              <a:rPr lang="en-US" dirty="0"/>
              <a:t>Pressure support ventilation (PSV)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Mixed breaths:</a:t>
            </a:r>
          </a:p>
          <a:p>
            <a:pPr lvl="1"/>
            <a:r>
              <a:rPr lang="en-US" dirty="0"/>
              <a:t>Synchronized Intermittent Mandatory Ventilation (SIMV)</a:t>
            </a:r>
          </a:p>
          <a:p>
            <a:pPr lvl="1"/>
            <a:r>
              <a:rPr lang="en-US" dirty="0"/>
              <a:t>Assisted modes</a:t>
            </a:r>
          </a:p>
        </p:txBody>
      </p:sp>
    </p:spTree>
    <p:extLst>
      <p:ext uri="{BB962C8B-B14F-4D97-AF65-F5344CB8AC3E}">
        <p14:creationId xmlns:p14="http://schemas.microsoft.com/office/powerpoint/2010/main" val="149041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382" y="318657"/>
            <a:ext cx="8970818" cy="1143000"/>
          </a:xfrm>
          <a:noFill/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US" b="1" dirty="0"/>
              <a:t>Basic design and concepts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0307" y="2334492"/>
            <a:ext cx="7772400" cy="4114800"/>
          </a:xfrm>
          <a:noFill/>
        </p:spPr>
        <p:txBody>
          <a:bodyPr vert="horz" lIns="90488" tIns="44450" rIns="90488" bIns="44450" rtlCol="0"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All ventilators do only one thing: Push in air in inspiration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Compressor +Two valves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6600"/>
                </a:solidFill>
              </a:rPr>
              <a:t>Inspiration</a:t>
            </a:r>
          </a:p>
          <a:p>
            <a:pPr eaLnBrk="1" hangingPunct="1">
              <a:lnSpc>
                <a:spcPct val="90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dirty="0"/>
              <a:t>I. valve =Open </a:t>
            </a:r>
          </a:p>
          <a:p>
            <a:pPr eaLnBrk="1" hangingPunct="1">
              <a:lnSpc>
                <a:spcPct val="90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dirty="0"/>
              <a:t>E. valve = Closed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Insp Pause = both valves closed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6600"/>
                </a:solidFill>
              </a:rPr>
              <a:t>Expiration</a:t>
            </a:r>
          </a:p>
          <a:p>
            <a:pPr eaLnBrk="1" hangingPunct="1">
              <a:lnSpc>
                <a:spcPct val="90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dirty="0"/>
              <a:t> I. valve = Closed</a:t>
            </a:r>
          </a:p>
          <a:p>
            <a:pPr eaLnBrk="1" hangingPunct="1">
              <a:lnSpc>
                <a:spcPct val="90000"/>
              </a:lnSpc>
              <a:buClr>
                <a:srgbClr val="FAFD00"/>
              </a:buClr>
              <a:buFont typeface="Wingdings" pitchFamily="2" charset="2"/>
              <a:buChar char="Ø"/>
            </a:pPr>
            <a:r>
              <a:rPr lang="en-US" dirty="0"/>
              <a:t>E</a:t>
            </a:r>
            <a:r>
              <a:rPr lang="en-US" sz="2400" dirty="0"/>
              <a:t>. valve = Open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Exp</a:t>
            </a:r>
            <a:r>
              <a:rPr lang="en-US" dirty="0"/>
              <a:t> Pause (PEEP) = both valves closed </a:t>
            </a:r>
          </a:p>
        </p:txBody>
      </p:sp>
    </p:spTree>
    <p:extLst>
      <p:ext uri="{BB962C8B-B14F-4D97-AF65-F5344CB8AC3E}">
        <p14:creationId xmlns:p14="http://schemas.microsoft.com/office/powerpoint/2010/main" val="88838913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2997</TotalTime>
  <Words>1754</Words>
  <Application>Microsoft Office PowerPoint</Application>
  <PresentationFormat>Widescreen</PresentationFormat>
  <Paragraphs>352</Paragraphs>
  <Slides>39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KGMU CoViD-19 EPIDEMIC: BASICS OF MECHANICAL VENTILATION</vt:lpstr>
      <vt:lpstr>Contents</vt:lpstr>
      <vt:lpstr>Sensitization</vt:lpstr>
      <vt:lpstr>Background of MV</vt:lpstr>
      <vt:lpstr>Background of MV</vt:lpstr>
      <vt:lpstr>Indications of Mechanical Ventilation</vt:lpstr>
      <vt:lpstr>Classifications of MV</vt:lpstr>
      <vt:lpstr>Basic design and concepts: modes</vt:lpstr>
      <vt:lpstr>Basic design and concepts</vt:lpstr>
      <vt:lpstr>Phase variables of a Breath</vt:lpstr>
      <vt:lpstr>Triggering</vt:lpstr>
      <vt:lpstr>Inspiration - Limit</vt:lpstr>
      <vt:lpstr>Inspiratory Plateau Pressure Volume Controlled Ventilation</vt:lpstr>
      <vt:lpstr> Inspiration</vt:lpstr>
      <vt:lpstr>Volume vs. Pressure Control</vt:lpstr>
      <vt:lpstr>PowerPoint Presentation</vt:lpstr>
      <vt:lpstr>PowerPoint Presentation</vt:lpstr>
      <vt:lpstr>PowerPoint Presentation</vt:lpstr>
      <vt:lpstr>SIMV</vt:lpstr>
      <vt:lpstr>PowerPoint Presentation</vt:lpstr>
      <vt:lpstr>Pressure Support</vt:lpstr>
      <vt:lpstr>PSV</vt:lpstr>
      <vt:lpstr>Initiating Mechanical Ventilation</vt:lpstr>
      <vt:lpstr>Predicted Body Weight, TV and Minute Ventilation</vt:lpstr>
      <vt:lpstr>GOALS</vt:lpstr>
      <vt:lpstr>Other settings</vt:lpstr>
      <vt:lpstr>Initiating Mechanical Ventilation</vt:lpstr>
      <vt:lpstr>Monitoring on MV</vt:lpstr>
      <vt:lpstr>Types of Waveforms</vt:lpstr>
      <vt:lpstr>Types of Scalars</vt:lpstr>
      <vt:lpstr>Types of Loops</vt:lpstr>
      <vt:lpstr>Ventilator alarms and troubleshooting</vt:lpstr>
      <vt:lpstr>Management of other problems</vt:lpstr>
      <vt:lpstr>Criteria for consideration for Weaning/discontinuation</vt:lpstr>
      <vt:lpstr>PowerPoint Presentation</vt:lpstr>
      <vt:lpstr>Difficult weaning</vt:lpstr>
      <vt:lpstr>Complications of MV</vt:lpstr>
      <vt:lpstr>CARRY HOME MESSAGE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Unknown User</cp:lastModifiedBy>
  <cp:revision>188</cp:revision>
  <dcterms:created xsi:type="dcterms:W3CDTF">2020-02-16T14:58:08Z</dcterms:created>
  <dcterms:modified xsi:type="dcterms:W3CDTF">2020-04-15T05:54:40Z</dcterms:modified>
</cp:coreProperties>
</file>